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trictFirstAndLastChars="0" embedTrueTypeFonts="1" autoCompressPictures="0">
  <p:sldMasterIdLst>
    <p:sldMasterId id="2147483667" r:id="rId1"/>
  </p:sldMasterIdLst>
  <p:notesMasterIdLst>
    <p:notesMasterId r:id="rId46"/>
  </p:notesMasterIdLst>
  <p:sldIdLst>
    <p:sldId id="399" r:id="rId2"/>
    <p:sldId id="403" r:id="rId3"/>
    <p:sldId id="436" r:id="rId4"/>
    <p:sldId id="437" r:id="rId5"/>
    <p:sldId id="434" r:id="rId6"/>
    <p:sldId id="435" r:id="rId7"/>
    <p:sldId id="404" r:id="rId8"/>
    <p:sldId id="405" r:id="rId9"/>
    <p:sldId id="406" r:id="rId10"/>
    <p:sldId id="411" r:id="rId11"/>
    <p:sldId id="407" r:id="rId12"/>
    <p:sldId id="410" r:id="rId13"/>
    <p:sldId id="417" r:id="rId14"/>
    <p:sldId id="409" r:id="rId15"/>
    <p:sldId id="408" r:id="rId16"/>
    <p:sldId id="412" r:id="rId17"/>
    <p:sldId id="425" r:id="rId18"/>
    <p:sldId id="418" r:id="rId19"/>
    <p:sldId id="419" r:id="rId20"/>
    <p:sldId id="421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64" r:id="rId30"/>
    <p:sldId id="422" r:id="rId31"/>
    <p:sldId id="453" r:id="rId32"/>
    <p:sldId id="462" r:id="rId33"/>
    <p:sldId id="456" r:id="rId34"/>
    <p:sldId id="458" r:id="rId35"/>
    <p:sldId id="459" r:id="rId36"/>
    <p:sldId id="460" r:id="rId37"/>
    <p:sldId id="461" r:id="rId38"/>
    <p:sldId id="438" r:id="rId39"/>
    <p:sldId id="439" r:id="rId40"/>
    <p:sldId id="440" r:id="rId41"/>
    <p:sldId id="441" r:id="rId42"/>
    <p:sldId id="442" r:id="rId43"/>
    <p:sldId id="454" r:id="rId44"/>
    <p:sldId id="443" r:id="rId45"/>
  </p:sldIdLst>
  <p:sldSz cx="12192000" cy="6858000"/>
  <p:notesSz cx="6858000" cy="9144000"/>
  <p:embeddedFontLst>
    <p:embeddedFont>
      <p:font typeface="Helvetica Neue Light" panose="02000403000000020004" pitchFamily="2" charset="0"/>
      <p:regular r:id="rId47"/>
      <p:bold r:id="rId48"/>
      <p:italic r:id="rId49"/>
      <p:boldItalic r:id="rId50"/>
    </p:embeddedFont>
    <p:embeddedFont>
      <p:font typeface="Montserrat" pitchFamily="2" charset="77"/>
      <p:regular r:id="rId51"/>
      <p:bold r:id="rId52"/>
      <p:italic r:id="rId53"/>
      <p:boldItalic r:id="rId54"/>
    </p:embeddedFont>
    <p:embeddedFont>
      <p:font typeface="Montserrat ExtraLight" pitchFamily="2" charset="77"/>
      <p:regular r:id="rId55"/>
      <p:bold r:id="rId56"/>
      <p:italic r:id="rId57"/>
      <p:boldItalic r:id="rId58"/>
    </p:embeddedFont>
    <p:embeddedFont>
      <p:font typeface="Montserrat Light" pitchFamily="2" charset="77"/>
      <p:regular r:id="rId59"/>
      <p:bold r:id="rId60"/>
      <p:italic r:id="rId61"/>
      <p:boldItalic r:id="rId62"/>
    </p:embeddedFont>
    <p:embeddedFont>
      <p:font typeface="Montserrat Medium" pitchFamily="2" charset="77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FF9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6"/>
    <p:restoredTop sz="94704"/>
  </p:normalViewPr>
  <p:slideViewPr>
    <p:cSldViewPr>
      <p:cViewPr>
        <p:scale>
          <a:sx n="119" d="100"/>
          <a:sy n="119" d="100"/>
        </p:scale>
        <p:origin x="1400" y="672"/>
      </p:cViewPr>
      <p:guideLst>
        <p:guide orient="horz" pos="2112"/>
        <p:guide pos="3840"/>
        <p:guide pos="528"/>
        <p:guide pos="71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670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2459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546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6995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3980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84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4175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247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112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3100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701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9273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511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631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5553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7385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19782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4246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8316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229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2732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941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8653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204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32722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7384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2170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3532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295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5279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421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24646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314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45746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326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4209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8384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9858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6371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9897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19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207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556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44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E515F7EC-10E4-5040-B5A1-E6E826EB2008}"/>
              </a:ext>
            </a:extLst>
          </p:cNvPr>
          <p:cNvSpPr txBox="1"/>
          <p:nvPr userDrawn="1"/>
        </p:nvSpPr>
        <p:spPr>
          <a:xfrm>
            <a:off x="228600" y="152400"/>
            <a:ext cx="1143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gradFill flip="none" rotWithShape="1">
                  <a:gsLst>
                    <a:gs pos="0">
                      <a:schemeClr val="accent1">
                        <a:lumMod val="75000"/>
                        <a:lumOff val="25000"/>
                        <a:alpha val="50000"/>
                      </a:schemeClr>
                    </a:gs>
                    <a:gs pos="100000">
                      <a:schemeClr val="accent6">
                        <a:lumMod val="75000"/>
                      </a:schemeClr>
                    </a:gs>
                  </a:gsLst>
                  <a:lin ang="2700000" scaled="1"/>
                  <a:tileRect/>
                </a:gradFill>
                <a:latin typeface="Montserrat"/>
                <a:ea typeface="Montserrat"/>
                <a:cs typeface="Montserrat"/>
                <a:sym typeface="Montserrat"/>
              </a:rPr>
              <a:t>VR3</a:t>
            </a:r>
            <a:endParaRPr sz="2800" b="1" dirty="0">
              <a:gradFill flip="none" rotWithShape="1">
                <a:gsLst>
                  <a:gs pos="0">
                    <a:schemeClr val="accent1">
                      <a:lumMod val="75000"/>
                      <a:lumOff val="25000"/>
                      <a:alpha val="50000"/>
                    </a:schemeClr>
                  </a:gs>
                  <a:gs pos="100000">
                    <a:schemeClr val="accent6">
                      <a:lumMod val="75000"/>
                    </a:schemeClr>
                  </a:gs>
                </a:gsLst>
                <a:lin ang="2700000" scaled="1"/>
                <a:tileRect/>
              </a:gra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rtwatch">
  <p:cSld name="Smartwatch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7101695" y="780836"/>
            <a:ext cx="2336627" cy="1130912"/>
          </a:xfrm>
          <a:custGeom>
            <a:avLst/>
            <a:gdLst/>
            <a:ahLst/>
            <a:cxnLst/>
            <a:rect l="0" t="0" r="0" b="0"/>
            <a:pathLst>
              <a:path w="917" h="445" extrusionOk="0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7101695" y="5023023"/>
            <a:ext cx="2336627" cy="1130912"/>
          </a:xfrm>
          <a:custGeom>
            <a:avLst/>
            <a:gdLst/>
            <a:ahLst/>
            <a:cxnLst/>
            <a:rect l="0" t="0" r="0" b="0"/>
            <a:pathLst>
              <a:path w="917" h="445" extrusionOk="0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6857002" y="1835678"/>
            <a:ext cx="2824745" cy="3258345"/>
          </a:xfrm>
          <a:custGeom>
            <a:avLst/>
            <a:gdLst/>
            <a:ahLst/>
            <a:cxnLst/>
            <a:rect l="0" t="0" r="0" b="0"/>
            <a:pathLst>
              <a:path w="1109" h="1282" extrusionOk="0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9582855" y="2582434"/>
            <a:ext cx="237086" cy="559117"/>
          </a:xfrm>
          <a:custGeom>
            <a:avLst/>
            <a:gdLst/>
            <a:ahLst/>
            <a:cxnLst/>
            <a:rect l="0" t="0" r="0" b="0"/>
            <a:pathLst>
              <a:path w="93" h="220" extrusionOk="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9736264" y="2582434"/>
            <a:ext cx="83677" cy="559117"/>
          </a:xfrm>
          <a:custGeom>
            <a:avLst/>
            <a:gdLst/>
            <a:ahLst/>
            <a:cxnLst/>
            <a:rect l="0" t="0" r="0" b="0"/>
            <a:pathLst>
              <a:path w="33" h="220" extrusionOk="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9582855" y="2582434"/>
            <a:ext cx="237086" cy="277657"/>
          </a:xfrm>
          <a:custGeom>
            <a:avLst/>
            <a:gdLst/>
            <a:ahLst/>
            <a:cxnLst/>
            <a:rect l="0" t="0" r="0" b="0"/>
            <a:pathLst>
              <a:path w="93" h="109" extrusionOk="0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9643711" y="3551063"/>
            <a:ext cx="72267" cy="851987"/>
          </a:xfrm>
          <a:custGeom>
            <a:avLst/>
            <a:gdLst/>
            <a:ahLst/>
            <a:cxnLst/>
            <a:rect l="0" t="0" r="0" b="0"/>
            <a:pathLst>
              <a:path w="28" h="335" extrusionOk="0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9736264" y="2582434"/>
            <a:ext cx="83677" cy="275121"/>
          </a:xfrm>
          <a:custGeom>
            <a:avLst/>
            <a:gdLst/>
            <a:ahLst/>
            <a:cxnLst/>
            <a:rect l="0" t="0" r="0" b="0"/>
            <a:pathLst>
              <a:path w="33" h="108" extrusionOk="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9643711" y="3551063"/>
            <a:ext cx="72267" cy="424726"/>
          </a:xfrm>
          <a:custGeom>
            <a:avLst/>
            <a:gdLst/>
            <a:ahLst/>
            <a:cxnLst/>
            <a:rect l="0" t="0" r="0" b="0"/>
            <a:pathLst>
              <a:path w="28" h="167" extrusionOk="0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3" name="Shape 173"/>
          <p:cNvSpPr/>
          <p:nvPr/>
        </p:nvSpPr>
        <p:spPr>
          <a:xfrm>
            <a:off x="6981250" y="1944712"/>
            <a:ext cx="2576248" cy="3042812"/>
          </a:xfrm>
          <a:custGeom>
            <a:avLst/>
            <a:gdLst/>
            <a:ahLst/>
            <a:cxnLst/>
            <a:rect l="0" t="0" r="0" b="0"/>
            <a:pathLst>
              <a:path w="1011" h="1197" extrusionOk="0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4" name="Shape 174"/>
          <p:cNvSpPr>
            <a:spLocks noGrp="1"/>
          </p:cNvSpPr>
          <p:nvPr>
            <p:ph type="pic" idx="2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Left - Text Right">
  <p:cSld name="Picture Left - Text Righ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- 3 Collage">
  <p:cSld name="Pictures - 3 Collag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pic" idx="2"/>
          </p:nvPr>
        </p:nvSpPr>
        <p:spPr>
          <a:xfrm>
            <a:off x="0" y="0"/>
            <a:ext cx="4064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Shape 179"/>
          <p:cNvSpPr>
            <a:spLocks noGrp="1"/>
          </p:cNvSpPr>
          <p:nvPr>
            <p:ph type="pic" idx="3"/>
          </p:nvPr>
        </p:nvSpPr>
        <p:spPr>
          <a:xfrm>
            <a:off x="4064400" y="0"/>
            <a:ext cx="4064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pic" idx="4"/>
          </p:nvPr>
        </p:nvSpPr>
        <p:spPr>
          <a:xfrm>
            <a:off x="8128800" y="0"/>
            <a:ext cx="40632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s - 6 Collage">
  <p:cSld name="Pictures - 6 Collag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pic" idx="2"/>
          </p:nvPr>
        </p:nvSpPr>
        <p:spPr>
          <a:xfrm>
            <a:off x="0" y="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pic" idx="3"/>
          </p:nvPr>
        </p:nvSpPr>
        <p:spPr>
          <a:xfrm>
            <a:off x="4064000" y="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pic" idx="4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pic" idx="5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pic" idx="6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pic" idx="7"/>
          </p:nvPr>
        </p:nvSpPr>
        <p:spPr>
          <a:xfrm>
            <a:off x="0" y="3429000"/>
            <a:ext cx="4064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- Fullscreen">
  <p:cSld name="Picture - Fullscree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- 2 Collage">
  <p:cSld name="Picture - 2 Collag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6B99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56B9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get">
  <p:cSld name="Targe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pic" idx="2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pic" idx="3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or.fr">
  <p:cSld name="Slidor.f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/>
        </p:nvSpPr>
        <p:spPr>
          <a:xfrm>
            <a:off x="100012" y="6804000"/>
            <a:ext cx="12091988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986EF-A021-B24E-A5D7-24FF771C1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6F03C8-4C64-A445-912E-CCD724B25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114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ors">
  <p:cSld name="Competitor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pic" idx="2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pic" idx="3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pic" idx="4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pic" idx="5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pic" idx="6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pic" idx="7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pic" idx="8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pic" idx="9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nders">
  <p:cSld name="Founder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pic" idx="2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pic" idx="3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pic" idx="4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hone6 Plus and Text">
  <p:cSld name="iPhone6 Plus and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10301108" y="2201802"/>
            <a:ext cx="49393" cy="554717"/>
          </a:xfrm>
          <a:custGeom>
            <a:avLst/>
            <a:gdLst/>
            <a:ahLst/>
            <a:cxnLst/>
            <a:rect l="0" t="0" r="0" b="0"/>
            <a:pathLst>
              <a:path w="11" h="126" extrusionOk="0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6486474" y="549048"/>
            <a:ext cx="3829832" cy="7868629"/>
          </a:xfrm>
          <a:custGeom>
            <a:avLst/>
            <a:gdLst/>
            <a:ahLst/>
            <a:cxnLst/>
            <a:rect l="0" t="0" r="0" b="0"/>
            <a:pathLst>
              <a:path w="868" h="1791" extrusionOk="0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6543466" y="602240"/>
            <a:ext cx="3719648" cy="7766044"/>
          </a:xfrm>
          <a:custGeom>
            <a:avLst/>
            <a:gdLst/>
            <a:ahLst/>
            <a:cxnLst/>
            <a:rect l="0" t="0" r="0" b="0"/>
            <a:pathLst>
              <a:path w="843" h="1768" extrusionOk="0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6703042" y="1517904"/>
            <a:ext cx="3400495" cy="590052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" name="Shape 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/>
          <p:nvPr/>
        </p:nvSpPr>
        <p:spPr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8089836" y="993582"/>
            <a:ext cx="615509" cy="83588"/>
          </a:xfrm>
          <a:custGeom>
            <a:avLst/>
            <a:gdLst/>
            <a:ahLst/>
            <a:cxnLst/>
            <a:rect l="0" t="0" r="0" b="0"/>
            <a:pathLst>
              <a:path w="139" h="19" extrusionOk="0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2" name="Shape 42"/>
          <p:cNvSpPr/>
          <p:nvPr/>
        </p:nvSpPr>
        <p:spPr>
          <a:xfrm>
            <a:off x="6467477" y="1536901"/>
            <a:ext cx="56992" cy="338150"/>
          </a:xfrm>
          <a:custGeom>
            <a:avLst/>
            <a:gdLst/>
            <a:ahLst/>
            <a:cxnLst/>
            <a:rect l="0" t="0" r="0" b="0"/>
            <a:pathLst>
              <a:path w="13" h="77" extrusionOk="0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6467477" y="2232197"/>
            <a:ext cx="56992" cy="577514"/>
          </a:xfrm>
          <a:custGeom>
            <a:avLst/>
            <a:gdLst/>
            <a:ahLst/>
            <a:cxnLst/>
            <a:rect l="0" t="0" r="0" b="0"/>
            <a:pathLst>
              <a:path w="13" h="131" extrusionOk="0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6467477" y="2950291"/>
            <a:ext cx="56992" cy="569915"/>
          </a:xfrm>
          <a:custGeom>
            <a:avLst/>
            <a:gdLst/>
            <a:ahLst/>
            <a:cxnLst/>
            <a:rect l="0" t="0" r="0" b="0"/>
            <a:pathLst>
              <a:path w="13" h="130" extrusionOk="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" name="Shape 50"/>
          <p:cNvSpPr>
            <a:spLocks noGrp="1"/>
          </p:cNvSpPr>
          <p:nvPr>
            <p:ph type="pic" idx="2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Phone 6 Plus - 3 mockups view">
  <p:cSld name="iPhone 6 Plus - 3 mockups view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Shape 52"/>
          <p:cNvGrpSpPr/>
          <p:nvPr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53" name="Shape 53"/>
            <p:cNvSpPr/>
            <p:nvPr/>
          </p:nvSpPr>
          <p:spPr>
            <a:xfrm>
              <a:off x="10301108" y="2201802"/>
              <a:ext cx="49393" cy="554717"/>
            </a:xfrm>
            <a:custGeom>
              <a:avLst/>
              <a:gdLst/>
              <a:ahLst/>
              <a:cxnLst/>
              <a:rect l="0" t="0" r="0" b="0"/>
              <a:pathLst>
                <a:path w="11" h="126" extrusionOk="0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486474" y="549048"/>
              <a:ext cx="3829832" cy="7868629"/>
            </a:xfrm>
            <a:custGeom>
              <a:avLst/>
              <a:gdLst/>
              <a:ahLst/>
              <a:cxnLst/>
              <a:rect l="0" t="0" r="0" b="0"/>
              <a:pathLst>
                <a:path w="868" h="1791" extrusionOk="0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543466" y="602240"/>
              <a:ext cx="3719648" cy="7766044"/>
            </a:xfrm>
            <a:custGeom>
              <a:avLst/>
              <a:gdLst/>
              <a:ahLst/>
              <a:cxnLst/>
              <a:rect l="0" t="0" r="0" b="0"/>
              <a:pathLst>
                <a:path w="843" h="1768" extrusionOk="0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59" name="Shape 5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Shape 60"/>
            <p:cNvSpPr/>
            <p:nvPr/>
          </p:nvSpPr>
          <p:spPr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2" name="Shape 62"/>
            <p:cNvSpPr/>
            <p:nvPr/>
          </p:nvSpPr>
          <p:spPr>
            <a:xfrm>
              <a:off x="8089836" y="993582"/>
              <a:ext cx="615509" cy="83588"/>
            </a:xfrm>
            <a:custGeom>
              <a:avLst/>
              <a:gdLst/>
              <a:ahLst/>
              <a:cxnLst/>
              <a:rect l="0" t="0" r="0" b="0"/>
              <a:pathLst>
                <a:path w="139" h="19" extrusionOk="0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3" name="Shape 63"/>
            <p:cNvSpPr/>
            <p:nvPr/>
          </p:nvSpPr>
          <p:spPr>
            <a:xfrm>
              <a:off x="6467477" y="1536901"/>
              <a:ext cx="56992" cy="338150"/>
            </a:xfrm>
            <a:custGeom>
              <a:avLst/>
              <a:gdLst/>
              <a:ahLst/>
              <a:cxnLst/>
              <a:rect l="0" t="0" r="0" b="0"/>
              <a:pathLst>
                <a:path w="13" h="77" extrusionOk="0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4" name="Shape 64"/>
            <p:cNvSpPr/>
            <p:nvPr/>
          </p:nvSpPr>
          <p:spPr>
            <a:xfrm>
              <a:off x="6467477" y="2232197"/>
              <a:ext cx="56992" cy="577514"/>
            </a:xfrm>
            <a:custGeom>
              <a:avLst/>
              <a:gdLst/>
              <a:ahLst/>
              <a:cxnLst/>
              <a:rect l="0" t="0" r="0" b="0"/>
              <a:pathLst>
                <a:path w="13" h="131" extrusionOk="0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5" name="Shape 65"/>
            <p:cNvSpPr/>
            <p:nvPr/>
          </p:nvSpPr>
          <p:spPr>
            <a:xfrm>
              <a:off x="6467477" y="2950291"/>
              <a:ext cx="56992" cy="569915"/>
            </a:xfrm>
            <a:custGeom>
              <a:avLst/>
              <a:gdLst/>
              <a:ahLst/>
              <a:cxnLst/>
              <a:rect l="0" t="0" r="0" b="0"/>
              <a:pathLst>
                <a:path w="13" h="130" extrusionOk="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71" name="Shape 71"/>
          <p:cNvSpPr>
            <a:spLocks noGrp="1"/>
          </p:cNvSpPr>
          <p:nvPr>
            <p:ph type="pic" idx="2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72" name="Shape 72"/>
          <p:cNvGrpSpPr/>
          <p:nvPr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73" name="Shape 73"/>
            <p:cNvSpPr/>
            <p:nvPr/>
          </p:nvSpPr>
          <p:spPr>
            <a:xfrm>
              <a:off x="10301108" y="2201802"/>
              <a:ext cx="49393" cy="554717"/>
            </a:xfrm>
            <a:custGeom>
              <a:avLst/>
              <a:gdLst/>
              <a:ahLst/>
              <a:cxnLst/>
              <a:rect l="0" t="0" r="0" b="0"/>
              <a:pathLst>
                <a:path w="11" h="126" extrusionOk="0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6486474" y="549048"/>
              <a:ext cx="3829832" cy="7868629"/>
            </a:xfrm>
            <a:custGeom>
              <a:avLst/>
              <a:gdLst/>
              <a:ahLst/>
              <a:cxnLst/>
              <a:rect l="0" t="0" r="0" b="0"/>
              <a:pathLst>
                <a:path w="868" h="1791" extrusionOk="0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6543466" y="602240"/>
              <a:ext cx="3719648" cy="7766044"/>
            </a:xfrm>
            <a:custGeom>
              <a:avLst/>
              <a:gdLst/>
              <a:ahLst/>
              <a:cxnLst/>
              <a:rect l="0" t="0" r="0" b="0"/>
              <a:pathLst>
                <a:path w="843" h="1768" extrusionOk="0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78" name="Shape 78"/>
            <p:cNvSpPr/>
            <p:nvPr/>
          </p:nvSpPr>
          <p:spPr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79" name="Shape 7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Shape 80"/>
            <p:cNvSpPr/>
            <p:nvPr/>
          </p:nvSpPr>
          <p:spPr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8089836" y="993582"/>
              <a:ext cx="615509" cy="83588"/>
            </a:xfrm>
            <a:custGeom>
              <a:avLst/>
              <a:gdLst/>
              <a:ahLst/>
              <a:cxnLst/>
              <a:rect l="0" t="0" r="0" b="0"/>
              <a:pathLst>
                <a:path w="139" h="19" extrusionOk="0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3" name="Shape 83"/>
            <p:cNvSpPr/>
            <p:nvPr/>
          </p:nvSpPr>
          <p:spPr>
            <a:xfrm>
              <a:off x="6467477" y="1536901"/>
              <a:ext cx="56992" cy="338150"/>
            </a:xfrm>
            <a:custGeom>
              <a:avLst/>
              <a:gdLst/>
              <a:ahLst/>
              <a:cxnLst/>
              <a:rect l="0" t="0" r="0" b="0"/>
              <a:pathLst>
                <a:path w="13" h="77" extrusionOk="0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4" name="Shape 84"/>
            <p:cNvSpPr/>
            <p:nvPr/>
          </p:nvSpPr>
          <p:spPr>
            <a:xfrm>
              <a:off x="6467477" y="2232197"/>
              <a:ext cx="56992" cy="577514"/>
            </a:xfrm>
            <a:custGeom>
              <a:avLst/>
              <a:gdLst/>
              <a:ahLst/>
              <a:cxnLst/>
              <a:rect l="0" t="0" r="0" b="0"/>
              <a:pathLst>
                <a:path w="13" h="131" extrusionOk="0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>
              <a:off x="6467477" y="2950291"/>
              <a:ext cx="56992" cy="569915"/>
            </a:xfrm>
            <a:custGeom>
              <a:avLst/>
              <a:gdLst/>
              <a:ahLst/>
              <a:cxnLst/>
              <a:rect l="0" t="0" r="0" b="0"/>
              <a:pathLst>
                <a:path w="13" h="130" extrusionOk="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6" name="Shape 86"/>
            <p:cNvSpPr/>
            <p:nvPr/>
          </p:nvSpPr>
          <p:spPr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7" name="Shape 87"/>
            <p:cNvSpPr/>
            <p:nvPr/>
          </p:nvSpPr>
          <p:spPr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91" name="Shape 91"/>
          <p:cNvGrpSpPr/>
          <p:nvPr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92" name="Shape 92"/>
            <p:cNvSpPr/>
            <p:nvPr/>
          </p:nvSpPr>
          <p:spPr>
            <a:xfrm>
              <a:off x="10301108" y="2201802"/>
              <a:ext cx="49393" cy="554717"/>
            </a:xfrm>
            <a:custGeom>
              <a:avLst/>
              <a:gdLst/>
              <a:ahLst/>
              <a:cxnLst/>
              <a:rect l="0" t="0" r="0" b="0"/>
              <a:pathLst>
                <a:path w="11" h="126" extrusionOk="0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4" name="Shape 94"/>
            <p:cNvSpPr/>
            <p:nvPr/>
          </p:nvSpPr>
          <p:spPr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6486474" y="549048"/>
              <a:ext cx="3829832" cy="7868629"/>
            </a:xfrm>
            <a:custGeom>
              <a:avLst/>
              <a:gdLst/>
              <a:ahLst/>
              <a:cxnLst/>
              <a:rect l="0" t="0" r="0" b="0"/>
              <a:pathLst>
                <a:path w="868" h="1791" extrusionOk="0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6543466" y="602240"/>
              <a:ext cx="3719648" cy="7766044"/>
            </a:xfrm>
            <a:custGeom>
              <a:avLst/>
              <a:gdLst/>
              <a:ahLst/>
              <a:cxnLst/>
              <a:rect l="0" t="0" r="0" b="0"/>
              <a:pathLst>
                <a:path w="843" h="1768" extrusionOk="0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98" name="Shape 9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0" name="Shape 100"/>
            <p:cNvSpPr/>
            <p:nvPr/>
          </p:nvSpPr>
          <p:spPr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1" name="Shape 101"/>
            <p:cNvSpPr/>
            <p:nvPr/>
          </p:nvSpPr>
          <p:spPr>
            <a:xfrm>
              <a:off x="8089836" y="993582"/>
              <a:ext cx="615509" cy="83588"/>
            </a:xfrm>
            <a:custGeom>
              <a:avLst/>
              <a:gdLst/>
              <a:ahLst/>
              <a:cxnLst/>
              <a:rect l="0" t="0" r="0" b="0"/>
              <a:pathLst>
                <a:path w="139" h="19" extrusionOk="0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6467477" y="1536901"/>
              <a:ext cx="56992" cy="338150"/>
            </a:xfrm>
            <a:custGeom>
              <a:avLst/>
              <a:gdLst/>
              <a:ahLst/>
              <a:cxnLst/>
              <a:rect l="0" t="0" r="0" b="0"/>
              <a:pathLst>
                <a:path w="13" h="77" extrusionOk="0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6467477" y="2232197"/>
              <a:ext cx="56992" cy="577514"/>
            </a:xfrm>
            <a:custGeom>
              <a:avLst/>
              <a:gdLst/>
              <a:ahLst/>
              <a:cxnLst/>
              <a:rect l="0" t="0" r="0" b="0"/>
              <a:pathLst>
                <a:path w="13" h="131" extrusionOk="0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6467477" y="2950291"/>
              <a:ext cx="56992" cy="569915"/>
            </a:xfrm>
            <a:custGeom>
              <a:avLst/>
              <a:gdLst/>
              <a:ahLst/>
              <a:cxnLst/>
              <a:rect l="0" t="0" r="0" b="0"/>
              <a:pathLst>
                <a:path w="13" h="130" extrusionOk="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6" name="Shape 106"/>
            <p:cNvSpPr/>
            <p:nvPr/>
          </p:nvSpPr>
          <p:spPr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10" name="Shape 110"/>
          <p:cNvSpPr>
            <a:spLocks noGrp="1"/>
          </p:cNvSpPr>
          <p:nvPr>
            <p:ph type="pic" idx="3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pic" idx="4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- Fullscreen">
  <p:cSld name="Laptop - Fullscree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1051444" y="545122"/>
            <a:ext cx="10091632" cy="6312878"/>
          </a:xfrm>
          <a:custGeom>
            <a:avLst/>
            <a:gdLst/>
            <a:ahLst/>
            <a:cxnLst/>
            <a:rect l="0" t="0" r="0" b="0"/>
            <a:pathLst>
              <a:path w="10091632" h="6312878" extrusionOk="0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1060009" y="548680"/>
            <a:ext cx="10074498" cy="6304312"/>
          </a:xfrm>
          <a:custGeom>
            <a:avLst/>
            <a:gdLst/>
            <a:ahLst/>
            <a:cxnLst/>
            <a:rect l="0" t="0" r="0" b="0"/>
            <a:pathLst>
              <a:path w="10074498" h="6304312" extrusionOk="0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6060137" y="765705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080125" y="785695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6091547" y="788549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6091547" y="808539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0" name="Shape 120"/>
          <p:cNvSpPr>
            <a:spLocks noGrp="1"/>
          </p:cNvSpPr>
          <p:nvPr>
            <p:ph type="pic" idx="2"/>
          </p:nvPr>
        </p:nvSpPr>
        <p:spPr>
          <a:xfrm>
            <a:off x="1408389" y="1025564"/>
            <a:ext cx="9366317" cy="582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ptop and text">
  <p:cSld name="Laptop and 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Shape 122"/>
          <p:cNvGrpSpPr/>
          <p:nvPr/>
        </p:nvGrpSpPr>
        <p:grpSpPr>
          <a:xfrm>
            <a:off x="4084563" y="1277256"/>
            <a:ext cx="7831782" cy="4652735"/>
            <a:chOff x="4527554" y="1398588"/>
            <a:chExt cx="7137394" cy="4240211"/>
          </a:xfrm>
        </p:grpSpPr>
        <p:grpSp>
          <p:nvGrpSpPr>
            <p:cNvPr id="123" name="Shape 123"/>
            <p:cNvGrpSpPr/>
            <p:nvPr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</p:grpSpPr>
          <p:sp>
            <p:nvSpPr>
              <p:cNvPr id="124" name="Shape 124"/>
              <p:cNvSpPr/>
              <p:nvPr/>
            </p:nvSpPr>
            <p:spPr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5281517" y="1400181"/>
                <a:ext cx="5648222" cy="3940191"/>
              </a:xfrm>
              <a:custGeom>
                <a:avLst/>
                <a:gdLst/>
                <a:ahLst/>
                <a:cxnLst/>
                <a:rect l="0" t="0" r="0" b="0"/>
                <a:pathLst>
                  <a:path w="4571" h="3192" extrusionOk="0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6" name="Shape 126"/>
              <p:cNvSpPr/>
              <p:nvPr/>
            </p:nvSpPr>
            <p:spPr>
              <a:xfrm>
                <a:off x="5300567" y="1419231"/>
                <a:ext cx="5610123" cy="3903680"/>
              </a:xfrm>
              <a:custGeom>
                <a:avLst/>
                <a:gdLst/>
                <a:ahLst/>
                <a:cxnLst/>
                <a:rect l="0" t="0" r="0" b="0"/>
                <a:pathLst>
                  <a:path w="4540" h="3161" extrusionOk="0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5305329" y="1423994"/>
                <a:ext cx="5600597" cy="3892566"/>
              </a:xfrm>
              <a:custGeom>
                <a:avLst/>
                <a:gdLst/>
                <a:ahLst/>
                <a:cxnLst/>
                <a:rect l="0" t="0" r="0" b="0"/>
                <a:pathLst>
                  <a:path w="4533" h="3154" extrusionOk="0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5305329" y="5089547"/>
                <a:ext cx="5600597" cy="227014"/>
              </a:xfrm>
              <a:custGeom>
                <a:avLst/>
                <a:gdLst/>
                <a:ahLst/>
                <a:cxnLst/>
                <a:rect l="0" t="0" r="0" b="0"/>
                <a:pathLst>
                  <a:path w="4533" h="184" extrusionOk="0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527471" y="5276873"/>
                <a:ext cx="7137264" cy="361949"/>
              </a:xfrm>
              <a:custGeom>
                <a:avLst/>
                <a:gdLst/>
                <a:ahLst/>
                <a:cxnLst/>
                <a:rect l="0" t="0" r="0" b="0"/>
                <a:pathLst>
                  <a:path w="7137394" h="361948" extrusionOk="0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</p:sp>
          <p:pic>
            <p:nvPicPr>
              <p:cNvPr id="130" name="Shape 130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1" name="Shape 131"/>
              <p:cNvSpPr/>
              <p:nvPr/>
            </p:nvSpPr>
            <p:spPr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4716378" y="5299098"/>
                <a:ext cx="6761040" cy="1588"/>
              </a:xfrm>
              <a:custGeom>
                <a:avLst/>
                <a:gdLst/>
                <a:ahLst/>
                <a:cxnLst/>
                <a:rect l="0" t="0" r="0" b="0"/>
                <a:pathLst>
                  <a:path w="5472" h="1" extrusionOk="0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pic>
            <p:nvPicPr>
              <p:cNvPr id="140" name="Shape 14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" name="Shape 141"/>
              <p:cNvSpPr/>
              <p:nvPr/>
            </p:nvSpPr>
            <p:spPr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42" name="Shape 142"/>
              <p:cNvSpPr/>
              <p:nvPr/>
            </p:nvSpPr>
            <p:spPr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43" name="Shape 143"/>
              <p:cNvSpPr/>
              <p:nvPr/>
            </p:nvSpPr>
            <p:spPr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144" name="Shape 144"/>
              <p:cNvSpPr/>
              <p:nvPr/>
            </p:nvSpPr>
            <p:spPr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</p:grpSp>
        <p:sp>
          <p:nvSpPr>
            <p:cNvPr id="145" name="Shape 145"/>
            <p:cNvSpPr/>
            <p:nvPr/>
          </p:nvSpPr>
          <p:spPr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46" name="Shape 146"/>
          <p:cNvSpPr>
            <a:spLocks noGrp="1"/>
          </p:cNvSpPr>
          <p:nvPr>
            <p:ph type="pic" idx="2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- Vertical">
  <p:cSld name="Tablet - Vertical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Shape 148"/>
          <p:cNvGrpSpPr/>
          <p:nvPr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49" name="Shape 149"/>
            <p:cNvSpPr/>
            <p:nvPr/>
          </p:nvSpPr>
          <p:spPr>
            <a:xfrm>
              <a:off x="1063625" y="116201"/>
              <a:ext cx="2790825" cy="4119563"/>
            </a:xfrm>
            <a:custGeom>
              <a:avLst/>
              <a:gdLst/>
              <a:ahLst/>
              <a:cxnLst/>
              <a:rect l="0" t="0" r="0" b="0"/>
              <a:pathLst>
                <a:path w="175" h="260" extrusionOk="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1063625" y="116201"/>
              <a:ext cx="2790825" cy="4119563"/>
            </a:xfrm>
            <a:custGeom>
              <a:avLst/>
              <a:gdLst/>
              <a:ahLst/>
              <a:cxnLst/>
              <a:rect l="0" t="0" r="0" b="0"/>
              <a:pathLst>
                <a:path w="175" h="260" extrusionOk="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 cmpd="sng">
              <a:solidFill>
                <a:srgbClr val="F9E5D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9E5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54" name="Shape 154"/>
          <p:cNvSpPr>
            <a:spLocks noGrp="1"/>
          </p:cNvSpPr>
          <p:nvPr>
            <p:ph type="pic" idx="2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t - Horizontal">
  <p:cSld name="Tablet - Horizontal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Shape 156"/>
          <p:cNvGrpSpPr/>
          <p:nvPr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57" name="Shape 157"/>
            <p:cNvSpPr/>
            <p:nvPr/>
          </p:nvSpPr>
          <p:spPr>
            <a:xfrm>
              <a:off x="1063625" y="116201"/>
              <a:ext cx="2790825" cy="4119563"/>
            </a:xfrm>
            <a:custGeom>
              <a:avLst/>
              <a:gdLst/>
              <a:ahLst/>
              <a:cxnLst/>
              <a:rect l="0" t="0" r="0" b="0"/>
              <a:pathLst>
                <a:path w="175" h="260" extrusionOk="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1063625" y="116201"/>
              <a:ext cx="2790825" cy="4119563"/>
            </a:xfrm>
            <a:custGeom>
              <a:avLst/>
              <a:gdLst/>
              <a:ahLst/>
              <a:cxnLst/>
              <a:rect l="0" t="0" r="0" b="0"/>
              <a:pathLst>
                <a:path w="175" h="260" extrusionOk="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 cmpd="sng">
              <a:solidFill>
                <a:srgbClr val="F9E5D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F9E5D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162" name="Shape 162"/>
          <p:cNvSpPr>
            <a:spLocks noGrp="1"/>
          </p:cNvSpPr>
          <p:nvPr>
            <p:ph type="pic" idx="2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5029738" y="6477000"/>
            <a:ext cx="215732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dk2"/>
                </a:solidFill>
                <a:latin typeface="Sailec Light" pitchFamily="2" charset="77"/>
                <a:ea typeface="Montserrat ExtraLight"/>
                <a:cs typeface="Montserrat ExtraLight"/>
                <a:sym typeface="Montserrat ExtraLight"/>
              </a:rPr>
              <a:t>info@vr3.io | VR3.io</a:t>
            </a:r>
            <a:endParaRPr sz="1200" b="0" i="0" u="none" strike="noStrike" cap="none" dirty="0">
              <a:solidFill>
                <a:schemeClr val="dk2"/>
              </a:solidFill>
              <a:latin typeface="Sailec Light" pitchFamily="2" charset="77"/>
              <a:ea typeface="Montserrat ExtraLight"/>
              <a:cs typeface="Montserrat ExtraLight"/>
              <a:sym typeface="Montserrat Extra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vr3.io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hrome.google.com/webstor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aucet.rinkeby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remix.ethereum.or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inkeby.etherscan.io/address/0xf961740ad17bf1a9a6eef7ac6d6ceafa19c033d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png"/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12.png"/><Relationship Id="rId4" Type="http://schemas.openxmlformats.org/officeDocument/2006/relationships/image" Target="../media/image13.png"/><Relationship Id="rId9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lidity.readthedocs.io/en/v0.4.0/solidity-by-example.html#safe-remote-purchas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schvr/blockchain101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oschv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4F629-C700-D841-ABC1-3DE94E19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" y="0"/>
            <a:ext cx="12188389" cy="6858000"/>
          </a:xfrm>
          <a:prstGeom prst="rect">
            <a:avLst/>
          </a:prstGeom>
        </p:spPr>
      </p:pic>
      <p:sp>
        <p:nvSpPr>
          <p:cNvPr id="9" name="Shape 203">
            <a:extLst>
              <a:ext uri="{FF2B5EF4-FFF2-40B4-BE49-F238E27FC236}">
                <a16:creationId xmlns:a16="http://schemas.microsoft.com/office/drawing/2014/main" id="{61CC51F0-D5A3-E44A-84A6-60DCCDAF80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alpha val="40000"/>
                </a:schemeClr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 dirty="0">
              <a:solidFill>
                <a:schemeClr val="lt1"/>
              </a:solidFill>
              <a:latin typeface="Sailec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559908" y="1187955"/>
            <a:ext cx="11002242" cy="29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u="sng" dirty="0" err="1">
                <a:solidFill>
                  <a:srgbClr val="FFFFFF"/>
                </a:solidFill>
                <a:latin typeface="Sailec Medium" pitchFamily="2" charset="77"/>
                <a:ea typeface="Montserrat"/>
                <a:cs typeface="Montserrat"/>
                <a:sym typeface="Montserrat"/>
              </a:rPr>
              <a:t>Blockchain</a:t>
            </a:r>
            <a:r>
              <a:rPr lang="fr-FR" sz="4800" u="sng" dirty="0">
                <a:solidFill>
                  <a:srgbClr val="FFFFFF"/>
                </a:solidFill>
                <a:latin typeface="Sailec Medium" pitchFamily="2" charset="77"/>
                <a:ea typeface="Montserrat"/>
                <a:cs typeface="Montserrat"/>
                <a:sym typeface="Montserrat"/>
              </a:rPr>
              <a:t> 101</a:t>
            </a:r>
          </a:p>
          <a:p>
            <a:pPr marL="0" lvl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err="1">
                <a:solidFill>
                  <a:srgbClr val="FFFFFF"/>
                </a:solidFill>
                <a:latin typeface="Sailec Medium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sz="3600" dirty="0">
                <a:solidFill>
                  <a:srgbClr val="FFFFFF"/>
                </a:solidFill>
                <a:latin typeface="Sailec Medium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sz="3600" dirty="0" err="1">
                <a:solidFill>
                  <a:srgbClr val="FFFFFF"/>
                </a:solidFill>
                <a:latin typeface="Sailec Medium" pitchFamily="2" charset="77"/>
                <a:ea typeface="Montserrat"/>
                <a:cs typeface="Montserrat"/>
                <a:sym typeface="Montserrat"/>
              </a:rPr>
              <a:t>Solidity</a:t>
            </a:r>
            <a:r>
              <a:rPr lang="fr-FR" sz="3600" dirty="0">
                <a:solidFill>
                  <a:srgbClr val="FFFFFF"/>
                </a:solidFill>
                <a:latin typeface="Sailec Medium" pitchFamily="2" charset="77"/>
                <a:ea typeface="Montserrat"/>
                <a:cs typeface="Montserrat"/>
                <a:sym typeface="Montserrat"/>
              </a:rPr>
              <a:t> con </a:t>
            </a:r>
            <a:r>
              <a:rPr lang="fr-FR" sz="3600" dirty="0" err="1">
                <a:solidFill>
                  <a:srgbClr val="FFFFFF"/>
                </a:solidFill>
                <a:latin typeface="Sailec Medium" pitchFamily="2" charset="77"/>
                <a:ea typeface="Montserrat"/>
                <a:cs typeface="Montserrat"/>
                <a:sym typeface="Montserrat"/>
              </a:rPr>
              <a:t>ejemplos</a:t>
            </a:r>
            <a:endParaRPr lang="fr-FR" sz="3200" dirty="0">
              <a:solidFill>
                <a:srgbClr val="FFFFFF"/>
              </a:solidFill>
              <a:latin typeface="Sailec Medium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5347375" y="4456150"/>
            <a:ext cx="6844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6526306" y="4379950"/>
            <a:ext cx="4959744" cy="1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rgbClr val="FFFFFF"/>
                </a:solidFill>
                <a:latin typeface="Sailec Medium" pitchFamily="2" charset="77"/>
                <a:ea typeface="Montserrat Medium"/>
                <a:cs typeface="Montserrat Medium"/>
                <a:sym typeface="Montserrat Medium"/>
              </a:rPr>
              <a:t>Oscar Chavez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solidFill>
                  <a:srgbClr val="FFFFFF"/>
                </a:solidFill>
                <a:latin typeface="Sailec Medium" pitchFamily="2" charset="77"/>
                <a:ea typeface="Montserrat Medium"/>
                <a:cs typeface="Montserrat Medium"/>
                <a:sym typeface="Montserrat Medium"/>
              </a:rPr>
              <a:t>CTO @ VR3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 dirty="0">
                <a:solidFill>
                  <a:srgbClr val="FFFFFF"/>
                </a:solidFill>
                <a:latin typeface="Sailec Medium" pitchFamily="2" charset="77"/>
                <a:ea typeface="Montserrat Medium"/>
                <a:cs typeface="Montserrat Medium"/>
                <a:sym typeface="Montserrat Medium"/>
              </a:rPr>
              <a:t>oscar@vr3.io</a:t>
            </a:r>
            <a:endParaRPr sz="2400" dirty="0">
              <a:solidFill>
                <a:srgbClr val="FFFFFF"/>
              </a:solidFill>
              <a:latin typeface="Sailec Medium" pitchFamily="2" charset="77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7" name="Shape 207"/>
          <p:cNvCxnSpPr/>
          <p:nvPr/>
        </p:nvCxnSpPr>
        <p:spPr>
          <a:xfrm>
            <a:off x="1972575" y="4182725"/>
            <a:ext cx="9463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hape 204">
            <a:extLst>
              <a:ext uri="{FF2B5EF4-FFF2-40B4-BE49-F238E27FC236}">
                <a16:creationId xmlns:a16="http://schemas.microsoft.com/office/drawing/2014/main" id="{B8482364-D2CC-824F-9171-FEDE54D8E876}"/>
              </a:ext>
            </a:extLst>
          </p:cNvPr>
          <p:cNvSpPr txBox="1"/>
          <p:nvPr/>
        </p:nvSpPr>
        <p:spPr>
          <a:xfrm>
            <a:off x="559908" y="5291326"/>
            <a:ext cx="2411892" cy="110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VR3</a:t>
            </a:r>
            <a:endParaRPr sz="6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A7D29-C04E-864F-B0AF-B144B4E954FC}"/>
              </a:ext>
            </a:extLst>
          </p:cNvPr>
          <p:cNvSpPr/>
          <p:nvPr/>
        </p:nvSpPr>
        <p:spPr>
          <a:xfrm>
            <a:off x="10325155" y="499646"/>
            <a:ext cx="1160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fr-FR" sz="1600" dirty="0" err="1">
                <a:solidFill>
                  <a:srgbClr val="FFFFFF"/>
                </a:solidFill>
                <a:latin typeface="Sailec" pitchFamily="2" charset="77"/>
                <a:ea typeface="Montserrat Light"/>
                <a:cs typeface="Montserrat Light"/>
                <a:sym typeface="Montserrat Light"/>
              </a:rPr>
              <a:t>Abril</a:t>
            </a:r>
            <a:r>
              <a:rPr lang="fr-FR" sz="1600" dirty="0">
                <a:solidFill>
                  <a:srgbClr val="FFFFFF"/>
                </a:solidFill>
                <a:latin typeface="Sailec" pitchFamily="2" charset="77"/>
                <a:ea typeface="Montserrat Light"/>
                <a:cs typeface="Montserrat Light"/>
                <a:sym typeface="Montserrat Light"/>
              </a:rPr>
              <a:t>/2019</a:t>
            </a:r>
          </a:p>
        </p:txBody>
      </p:sp>
    </p:spTree>
    <p:extLst>
      <p:ext uri="{BB962C8B-B14F-4D97-AF65-F5344CB8AC3E}">
        <p14:creationId xmlns:p14="http://schemas.microsoft.com/office/powerpoint/2010/main" val="2428690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B56FEA-9459-A845-84A5-DA1D91A12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3" r="39515"/>
          <a:stretch/>
        </p:blipFill>
        <p:spPr>
          <a:xfrm>
            <a:off x="6315989" y="-3483"/>
            <a:ext cx="5876011" cy="68614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34B8C1-16B8-DF46-A768-2700E1CEE9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733"/>
          <a:stretch/>
        </p:blipFill>
        <p:spPr>
          <a:xfrm>
            <a:off x="0" y="0"/>
            <a:ext cx="6315990" cy="33016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FE3D4E-7489-E045-B19E-44A60022DD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67"/>
          <a:stretch/>
        </p:blipFill>
        <p:spPr>
          <a:xfrm>
            <a:off x="1" y="3301602"/>
            <a:ext cx="6315990" cy="35563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157207-DEA5-1041-8D01-B02D13B92D6C}"/>
              </a:ext>
            </a:extLst>
          </p:cNvPr>
          <p:cNvSpPr txBox="1"/>
          <p:nvPr/>
        </p:nvSpPr>
        <p:spPr>
          <a:xfrm>
            <a:off x="76200" y="76200"/>
            <a:ext cx="278634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_tradnl" sz="2400" u="sng" dirty="0">
                <a:latin typeface="Sailec" pitchFamily="2" charset="77"/>
              </a:rPr>
              <a:t>Red de </a:t>
            </a:r>
            <a:r>
              <a:rPr lang="es-ES_tradnl" sz="2400" u="sng" dirty="0" err="1">
                <a:latin typeface="Sailec" pitchFamily="2" charset="77"/>
              </a:rPr>
              <a:t>Ethereum</a:t>
            </a:r>
            <a:r>
              <a:rPr lang="es-ES_tradnl" sz="2400" dirty="0">
                <a:latin typeface="Sailec" pitchFamily="2" charset="77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339280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87C9A-0E85-CB48-BCBA-B1E54AFD646A}"/>
              </a:ext>
            </a:extLst>
          </p:cNvPr>
          <p:cNvSpPr/>
          <p:nvPr/>
        </p:nvSpPr>
        <p:spPr>
          <a:xfrm>
            <a:off x="5638800" y="304800"/>
            <a:ext cx="6296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¿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" name="Shape 204">
            <a:extLst>
              <a:ext uri="{FF2B5EF4-FFF2-40B4-BE49-F238E27FC236}">
                <a16:creationId xmlns:a16="http://schemas.microsoft.com/office/drawing/2014/main" id="{3EF7A3EC-CE0A-5847-9447-58D4EBEBA7D1}"/>
              </a:ext>
            </a:extLst>
          </p:cNvPr>
          <p:cNvSpPr txBox="1"/>
          <p:nvPr/>
        </p:nvSpPr>
        <p:spPr>
          <a:xfrm>
            <a:off x="962180" y="1371600"/>
            <a:ext cx="10424251" cy="459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r>
              <a:rPr lang="es-E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Descentralizada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: 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No hay punto de control/falla.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Resistente a censura. Inmutable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endParaRPr lang="es-ES" sz="2800" b="1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r>
              <a:rPr lang="es-ES" sz="2800" b="1" dirty="0">
                <a:solidFill>
                  <a:schemeClr val="accent6">
                    <a:lumMod val="7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 Inteligentes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: 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Programación sofisticada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que permite cómputo arbitrario.</a:t>
            </a:r>
          </a:p>
        </p:txBody>
      </p:sp>
    </p:spTree>
    <p:extLst>
      <p:ext uri="{BB962C8B-B14F-4D97-AF65-F5344CB8AC3E}">
        <p14:creationId xmlns:p14="http://schemas.microsoft.com/office/powerpoint/2010/main" val="4253518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87C9A-0E85-CB48-BCBA-B1E54AFD646A}"/>
              </a:ext>
            </a:extLst>
          </p:cNvPr>
          <p:cNvSpPr/>
          <p:nvPr/>
        </p:nvSpPr>
        <p:spPr>
          <a:xfrm>
            <a:off x="5638800" y="304800"/>
            <a:ext cx="6296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¿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" name="Shape 204">
            <a:extLst>
              <a:ext uri="{FF2B5EF4-FFF2-40B4-BE49-F238E27FC236}">
                <a16:creationId xmlns:a16="http://schemas.microsoft.com/office/drawing/2014/main" id="{3EF7A3EC-CE0A-5847-9447-58D4EBEBA7D1}"/>
              </a:ext>
            </a:extLst>
          </p:cNvPr>
          <p:cNvSpPr txBox="1"/>
          <p:nvPr/>
        </p:nvSpPr>
        <p:spPr>
          <a:xfrm>
            <a:off x="962180" y="1014846"/>
            <a:ext cx="10424251" cy="5056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endParaRPr lang="es-ES" sz="2400" b="1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tx2">
                  <a:lumMod val="25000"/>
                </a:schemeClr>
              </a:buClr>
            </a:pPr>
            <a:r>
              <a:rPr lang="es-E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Basada en Transacciones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: 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El estado de toda la red </a:t>
            </a:r>
          </a:p>
          <a:p>
            <a:pPr lvl="0"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cambia cada nueva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Transacción.</a:t>
            </a:r>
          </a:p>
          <a:p>
            <a:pPr marL="463550" lvl="0">
              <a:buClr>
                <a:schemeClr val="tx2">
                  <a:lumMod val="25000"/>
                </a:schemeClr>
              </a:buClr>
            </a:pPr>
            <a:endParaRPr lang="es-ES" sz="2000" b="1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tx2">
                  <a:lumMod val="25000"/>
                </a:schemeClr>
              </a:buClr>
            </a:pPr>
            <a:r>
              <a:rPr lang="es-ES" sz="2400" b="1" dirty="0">
                <a:solidFill>
                  <a:schemeClr val="accent2"/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Basada en Cuentas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: 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El estado esta hecho por las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Cuentas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</a:p>
          <a:p>
            <a:pPr lvl="0"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de la red. Cada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tiene:</a:t>
            </a:r>
          </a:p>
          <a:p>
            <a:pPr lvl="0">
              <a:buClr>
                <a:schemeClr val="tx2">
                  <a:lumMod val="25000"/>
                </a:schemeClr>
              </a:buClr>
            </a:pPr>
            <a:endParaRPr lang="es-ES" sz="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1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	- Una </a:t>
            </a:r>
            <a:r>
              <a:rPr lang="es-ES" sz="20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Dirección</a:t>
            </a:r>
            <a:r>
              <a:rPr lang="es-ES" sz="2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es-ES" sz="2000" i="1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0x916ce67283eb295D2f70F1D944436d0A222083B1</a:t>
            </a:r>
            <a:r>
              <a:rPr lang="es-ES" sz="2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  <a:p>
            <a:pPr lvl="4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	- Un balance en </a:t>
            </a:r>
            <a:r>
              <a:rPr lang="es-ES" sz="2000" b="1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</a:t>
            </a:r>
            <a:r>
              <a:rPr lang="es-ES" sz="2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es-ES" sz="2000" i="1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12,345.6789 ETH</a:t>
            </a:r>
            <a:r>
              <a:rPr lang="es-ES" sz="2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  <a:p>
            <a:pPr lvl="1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- (Opcionalmente) Código de un </a:t>
            </a:r>
            <a:r>
              <a:rPr lang="es-ES" sz="20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</a:t>
            </a:r>
            <a:r>
              <a:rPr lang="es-ES" sz="2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es-ES" sz="20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Almacenamiento</a:t>
            </a:r>
          </a:p>
        </p:txBody>
      </p:sp>
    </p:spTree>
    <p:extLst>
      <p:ext uri="{BB962C8B-B14F-4D97-AF65-F5344CB8AC3E}">
        <p14:creationId xmlns:p14="http://schemas.microsoft.com/office/powerpoint/2010/main" val="2942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487C9A-0E85-CB48-BCBA-B1E54AFD646A}"/>
              </a:ext>
            </a:extLst>
          </p:cNvPr>
          <p:cNvSpPr/>
          <p:nvPr/>
        </p:nvSpPr>
        <p:spPr>
          <a:xfrm>
            <a:off x="5638800" y="304800"/>
            <a:ext cx="6296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¿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</p:txBody>
      </p:sp>
      <p:sp>
        <p:nvSpPr>
          <p:cNvPr id="5" name="Shape 204">
            <a:extLst>
              <a:ext uri="{FF2B5EF4-FFF2-40B4-BE49-F238E27FC236}">
                <a16:creationId xmlns:a16="http://schemas.microsoft.com/office/drawing/2014/main" id="{3EF7A3EC-CE0A-5847-9447-58D4EBEBA7D1}"/>
              </a:ext>
            </a:extLst>
          </p:cNvPr>
          <p:cNvSpPr txBox="1"/>
          <p:nvPr/>
        </p:nvSpPr>
        <p:spPr>
          <a:xfrm>
            <a:off x="962180" y="1973329"/>
            <a:ext cx="10424251" cy="3139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es-E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Transacciones:</a:t>
            </a:r>
          </a:p>
          <a:p>
            <a:pPr lvl="0">
              <a:buClr>
                <a:schemeClr val="tx2">
                  <a:lumMod val="25000"/>
                </a:schemeClr>
              </a:buClr>
            </a:pPr>
            <a:endParaRPr lang="es-ES" sz="2800" b="1" dirty="0">
              <a:solidFill>
                <a:schemeClr val="accent4">
                  <a:lumMod val="60000"/>
                  <a:lumOff val="40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350838" lvl="0" indent="-342900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Transfieren valor e información entre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Cuentas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.</a:t>
            </a:r>
            <a:endParaRPr lang="es-ES" sz="2400" b="1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tx2">
                  <a:lumMod val="25000"/>
                </a:schemeClr>
              </a:buClr>
            </a:pPr>
            <a:endParaRPr lang="es-ES" sz="2800" b="1" dirty="0">
              <a:solidFill>
                <a:schemeClr val="accent2"/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0">
              <a:buClr>
                <a:schemeClr val="tx2">
                  <a:lumMod val="25000"/>
                </a:schemeClr>
              </a:buClr>
            </a:pPr>
            <a:r>
              <a:rPr lang="es-ES" sz="2800" b="1" dirty="0">
                <a:solidFill>
                  <a:schemeClr val="accent2"/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Cuentas:</a:t>
            </a:r>
          </a:p>
          <a:p>
            <a:pPr marL="457200" lvl="0" indent="-457200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800" b="1" dirty="0">
              <a:solidFill>
                <a:schemeClr val="accent2"/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Cuentas Externas</a:t>
            </a:r>
          </a:p>
          <a:p>
            <a:pPr>
              <a:buClr>
                <a:schemeClr val="tx2">
                  <a:lumMod val="25000"/>
                </a:schemeClr>
              </a:buClr>
            </a:pPr>
            <a:endParaRPr lang="es-ES" sz="24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342900" indent="-342900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Cuentas de Contratos</a:t>
            </a:r>
          </a:p>
          <a:p>
            <a:pPr marL="342900" lvl="0" indent="-342900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400" b="1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9285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8FFA0F-33B4-2742-9948-B4CAA5FF2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878" y="1219200"/>
            <a:ext cx="1253522" cy="12535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B022D9-F915-1242-9760-B8CB162ED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1842881"/>
            <a:ext cx="1052719" cy="1052719"/>
          </a:xfrm>
          <a:prstGeom prst="rect">
            <a:avLst/>
          </a:prstGeom>
        </p:spPr>
      </p:pic>
      <p:sp>
        <p:nvSpPr>
          <p:cNvPr id="2" name="Shape 204">
            <a:extLst>
              <a:ext uri="{FF2B5EF4-FFF2-40B4-BE49-F238E27FC236}">
                <a16:creationId xmlns:a16="http://schemas.microsoft.com/office/drawing/2014/main" id="{740BFA15-3027-2F4C-A412-919EA0CB6598}"/>
              </a:ext>
            </a:extLst>
          </p:cNvPr>
          <p:cNvSpPr txBox="1"/>
          <p:nvPr/>
        </p:nvSpPr>
        <p:spPr>
          <a:xfrm>
            <a:off x="381000" y="685800"/>
            <a:ext cx="7543800" cy="5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Cuentas Externas: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endParaRPr lang="es-ES" sz="900" b="1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3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- Propiedad de alguna entidad externa	- Identificadas por una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Dirección</a:t>
            </a:r>
            <a:endParaRPr lang="es-ES" sz="24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3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- Mantienen un balance en </a:t>
            </a:r>
            <a:r>
              <a:rPr lang="es-ES" sz="2400" b="1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es-ES" sz="240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  <a:p>
            <a:pPr lvl="3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- Pueden enviar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Transacciones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:</a:t>
            </a:r>
          </a:p>
          <a:p>
            <a:pPr lvl="3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   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&gt; Transferir </a:t>
            </a:r>
            <a:r>
              <a:rPr lang="es-ES" sz="2400" b="1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otras </a:t>
            </a:r>
            <a:r>
              <a:rPr lang="es-ES" sz="2400" b="1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Cuentas Externas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</a:p>
          <a:p>
            <a:pPr lvl="3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     &gt; Llamar a </a:t>
            </a:r>
            <a:r>
              <a:rPr lang="es-ES" sz="2400" b="1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EDEE03-F308-E94E-A5C8-853DA9BA2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9939" y="3581400"/>
            <a:ext cx="1367822" cy="13678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1391C-C78F-3842-900E-69EABBA0AB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4495800"/>
            <a:ext cx="12255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2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A08A034-5D9A-6246-ABEC-B8B2D3DC7FFD}"/>
              </a:ext>
            </a:extLst>
          </p:cNvPr>
          <p:cNvSpPr/>
          <p:nvPr/>
        </p:nvSpPr>
        <p:spPr>
          <a:xfrm>
            <a:off x="914400" y="2133600"/>
            <a:ext cx="10439400" cy="38525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0E44CC4-FB84-3946-B594-551CE1876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351" y="3365459"/>
            <a:ext cx="1367823" cy="1367823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46F57052-712F-D84B-A015-041FA47D3F5D}"/>
              </a:ext>
            </a:extLst>
          </p:cNvPr>
          <p:cNvSpPr/>
          <p:nvPr/>
        </p:nvSpPr>
        <p:spPr>
          <a:xfrm>
            <a:off x="6788635" y="3835809"/>
            <a:ext cx="426575" cy="426575"/>
          </a:xfrm>
          <a:prstGeom prst="ellipse">
            <a:avLst/>
          </a:prstGeom>
          <a:solidFill>
            <a:schemeClr val="bg1"/>
          </a:solidFill>
          <a:ln w="50800" cap="rnd">
            <a:solidFill>
              <a:schemeClr val="tx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024EB-54A2-EB40-850A-6A192CE64388}"/>
              </a:ext>
            </a:extLst>
          </p:cNvPr>
          <p:cNvSpPr/>
          <p:nvPr/>
        </p:nvSpPr>
        <p:spPr>
          <a:xfrm>
            <a:off x="5638800" y="304800"/>
            <a:ext cx="6296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¿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13E68B-408E-524F-B07C-CD723E220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994" y="3442829"/>
            <a:ext cx="1019357" cy="10193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A5A80F8-0264-CC40-9306-4B54A17AF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155" y="3471586"/>
            <a:ext cx="941789" cy="9417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4DDFE1-6739-8446-8DAF-FC1825701475}"/>
              </a:ext>
            </a:extLst>
          </p:cNvPr>
          <p:cNvSpPr txBox="1"/>
          <p:nvPr/>
        </p:nvSpPr>
        <p:spPr>
          <a:xfrm>
            <a:off x="2258478" y="5452786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Datos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8F0C86-748E-A542-8929-57D124BFE9A0}"/>
              </a:ext>
            </a:extLst>
          </p:cNvPr>
          <p:cNvSpPr txBox="1"/>
          <p:nvPr/>
        </p:nvSpPr>
        <p:spPr>
          <a:xfrm>
            <a:off x="9297265" y="5452786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Datos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DBB81C-6600-A045-BF39-73064BA14FBC}"/>
              </a:ext>
            </a:extLst>
          </p:cNvPr>
          <p:cNvSpPr txBox="1"/>
          <p:nvPr/>
        </p:nvSpPr>
        <p:spPr>
          <a:xfrm>
            <a:off x="6172200" y="5452786"/>
            <a:ext cx="1694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Red Distribuida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AC7AA-258E-804B-8666-D38E47B5ABC2}"/>
              </a:ext>
            </a:extLst>
          </p:cNvPr>
          <p:cNvSpPr txBox="1"/>
          <p:nvPr/>
        </p:nvSpPr>
        <p:spPr>
          <a:xfrm>
            <a:off x="7516478" y="225238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Valor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EC8402-3C0B-AC4C-874F-3C173077D68F}"/>
              </a:ext>
            </a:extLst>
          </p:cNvPr>
          <p:cNvSpPr txBox="1"/>
          <p:nvPr/>
        </p:nvSpPr>
        <p:spPr>
          <a:xfrm>
            <a:off x="4034064" y="225238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Valor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C5387F-0444-C541-A93A-1B983CDF517D}"/>
              </a:ext>
            </a:extLst>
          </p:cNvPr>
          <p:cNvSpPr txBox="1"/>
          <p:nvPr/>
        </p:nvSpPr>
        <p:spPr>
          <a:xfrm>
            <a:off x="3232151" y="4619068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EVM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2D48F-0BB1-0E41-B7EF-04B5DB3EA14F}"/>
              </a:ext>
            </a:extLst>
          </p:cNvPr>
          <p:cNvSpPr txBox="1"/>
          <p:nvPr/>
        </p:nvSpPr>
        <p:spPr>
          <a:xfrm>
            <a:off x="4800013" y="461906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Cuenta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47E4D7-1E86-D041-A89B-7E25E0F7F713}"/>
              </a:ext>
            </a:extLst>
          </p:cNvPr>
          <p:cNvSpPr txBox="1"/>
          <p:nvPr/>
        </p:nvSpPr>
        <p:spPr>
          <a:xfrm>
            <a:off x="8360494" y="461906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Cuenta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8E1990-5C54-AF41-9E0E-42780E8FDF7E}"/>
              </a:ext>
            </a:extLst>
          </p:cNvPr>
          <p:cNvSpPr txBox="1"/>
          <p:nvPr/>
        </p:nvSpPr>
        <p:spPr>
          <a:xfrm>
            <a:off x="1174751" y="4619068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Envía 2 ETH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69A14A4-75E7-F94B-BE1F-ED057C64A1AD}"/>
              </a:ext>
            </a:extLst>
          </p:cNvPr>
          <p:cNvSpPr txBox="1"/>
          <p:nvPr/>
        </p:nvSpPr>
        <p:spPr>
          <a:xfrm>
            <a:off x="9759950" y="4619068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Recibe 2 ETH</a:t>
            </a: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792849C-AFB6-DE44-8FAB-971E549A8C37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rot="16200000" flipH="1">
            <a:off x="2704149" y="4099241"/>
            <a:ext cx="12700" cy="1716762"/>
          </a:xfrm>
          <a:prstGeom prst="bentConnector3">
            <a:avLst>
              <a:gd name="adj1" fmla="val 307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F79ED006-06CF-5E44-A635-15E3747A82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19135" y="4124784"/>
            <a:ext cx="12700" cy="1716762"/>
          </a:xfrm>
          <a:prstGeom prst="bentConnector3">
            <a:avLst>
              <a:gd name="adj1" fmla="val 307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FC9A8457-51E6-9543-86F3-6DC01D688CF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78978" y="2291139"/>
            <a:ext cx="57342" cy="1693952"/>
          </a:xfrm>
          <a:prstGeom prst="bentConnector3">
            <a:avLst>
              <a:gd name="adj1" fmla="val 8426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FA1C4234-FADE-154F-AC36-CA0F58B6D28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7353" y="2272281"/>
            <a:ext cx="57342" cy="1693952"/>
          </a:xfrm>
          <a:prstGeom prst="bentConnector3">
            <a:avLst>
              <a:gd name="adj1" fmla="val 8426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6CF059F-4013-654B-B071-F1AD7F1A6B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09831" y="4130855"/>
            <a:ext cx="12700" cy="1716762"/>
          </a:xfrm>
          <a:prstGeom prst="bentConnector3">
            <a:avLst>
              <a:gd name="adj1" fmla="val 307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C5EDCCB-D78B-C042-8AAD-4FC7A02422D8}"/>
              </a:ext>
            </a:extLst>
          </p:cNvPr>
          <p:cNvSpPr txBox="1"/>
          <p:nvPr/>
        </p:nvSpPr>
        <p:spPr>
          <a:xfrm>
            <a:off x="914400" y="1439569"/>
            <a:ext cx="7181774" cy="58631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2400" dirty="0">
                <a:latin typeface="Sailec" pitchFamily="2" charset="77"/>
              </a:rPr>
              <a:t>Proceso de </a:t>
            </a:r>
            <a:r>
              <a:rPr lang="es-ES_tradnl" sz="2400" b="1" dirty="0">
                <a:latin typeface="Sailec" pitchFamily="2" charset="77"/>
              </a:rPr>
              <a:t>Transferencia</a:t>
            </a:r>
            <a:r>
              <a:rPr lang="es-ES_tradnl" sz="2400" dirty="0">
                <a:latin typeface="Sailec" pitchFamily="2" charset="77"/>
              </a:rPr>
              <a:t> de </a:t>
            </a:r>
            <a:r>
              <a:rPr lang="es-ES_tradnl" sz="2400" b="1" dirty="0">
                <a:latin typeface="Sailec" pitchFamily="2" charset="77"/>
              </a:rPr>
              <a:t>Cuenta</a:t>
            </a:r>
            <a:r>
              <a:rPr lang="es-ES_tradnl" sz="2400" dirty="0">
                <a:latin typeface="Sailec" pitchFamily="2" charset="77"/>
              </a:rPr>
              <a:t> a </a:t>
            </a:r>
            <a:r>
              <a:rPr lang="es-ES_tradnl" sz="2400" b="1" dirty="0">
                <a:latin typeface="Sailec" pitchFamily="2" charset="77"/>
              </a:rPr>
              <a:t>Cuenta</a:t>
            </a:r>
            <a:r>
              <a:rPr lang="es-ES_tradnl" sz="2400" dirty="0">
                <a:latin typeface="Sailec" pitchFamily="2" charset="77"/>
              </a:rPr>
              <a:t>: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BD6695E-5D35-F640-ABEC-9FEAFD7FF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826" y="3858221"/>
            <a:ext cx="381000" cy="39302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C1E0595-8B3A-B04F-9620-3CF186610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585" y="3432191"/>
            <a:ext cx="1027665" cy="102766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CFCD5FE-4091-5A4E-A62E-6681681306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5960" y="3408229"/>
            <a:ext cx="1027665" cy="102766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2B830F2-FCF5-2649-9A5F-6C4C822265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9231" y="4157870"/>
            <a:ext cx="443119" cy="44311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07E124A-8B03-0644-AE6D-62B8B0D1C0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6382" y="4204120"/>
            <a:ext cx="463410" cy="46341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32B1558-3487-D040-A0D8-616A52AC3B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3751" y="3377616"/>
            <a:ext cx="1130432" cy="113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740BFA15-3027-2F4C-A412-919EA0CB6598}"/>
              </a:ext>
            </a:extLst>
          </p:cNvPr>
          <p:cNvSpPr txBox="1"/>
          <p:nvPr/>
        </p:nvSpPr>
        <p:spPr>
          <a:xfrm>
            <a:off x="393187" y="685800"/>
            <a:ext cx="7455413" cy="5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Cuentas de Contratos:</a:t>
            </a:r>
          </a:p>
          <a:p>
            <a:pPr lvl="3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-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Identificadas por una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Dirección</a:t>
            </a:r>
            <a:endParaRPr lang="es-ES" sz="24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3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- Mantienen un balance en </a:t>
            </a:r>
            <a:r>
              <a:rPr lang="es-ES" sz="2400" b="1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es-ES" sz="240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  <a:p>
            <a:pPr lvl="3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- Tiene asociado </a:t>
            </a:r>
            <a:r>
              <a:rPr lang="es-ES" sz="240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código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de un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</a:t>
            </a:r>
          </a:p>
          <a:p>
            <a:pPr lvl="6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- La ejecución del </a:t>
            </a:r>
            <a:r>
              <a:rPr lang="es-ES" sz="240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código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del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	   detonado por </a:t>
            </a:r>
            <a:r>
              <a:rPr lang="es-ES" sz="24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Transacciones</a:t>
            </a: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de: </a:t>
            </a:r>
          </a:p>
          <a:p>
            <a:pPr lvl="6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	</a:t>
            </a: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&gt; </a:t>
            </a:r>
            <a:r>
              <a:rPr lang="es-ES" sz="2400" b="1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Cuentas Externas</a:t>
            </a:r>
          </a:p>
          <a:p>
            <a:pPr lvl="6">
              <a:lnSpc>
                <a:spcPct val="150000"/>
              </a:lnSpc>
              <a:buClr>
                <a:schemeClr val="tx2">
                  <a:lumMod val="25000"/>
                </a:schemeClr>
              </a:buClr>
            </a:pPr>
            <a:r>
              <a:rPr lang="es-ES" sz="24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	&gt; Mensajes de otros </a:t>
            </a:r>
            <a:r>
              <a:rPr lang="es-ES" sz="2400" b="1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endParaRPr lang="es-ES" sz="2800" b="1" dirty="0">
              <a:solidFill>
                <a:schemeClr val="tx2">
                  <a:lumMod val="50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E1B01-329D-0744-B131-0778E017A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200" y="2438400"/>
            <a:ext cx="1371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88AF8-32A8-F940-9915-5352AA124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3200400"/>
            <a:ext cx="1371600" cy="1371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CDD3BB-1B40-3D4D-8E16-0F3CF78E19FE}"/>
              </a:ext>
            </a:extLst>
          </p:cNvPr>
          <p:cNvSpPr/>
          <p:nvPr/>
        </p:nvSpPr>
        <p:spPr>
          <a:xfrm>
            <a:off x="5638800" y="304800"/>
            <a:ext cx="6296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¿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935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47375" y="4456150"/>
            <a:ext cx="6844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04">
            <a:extLst>
              <a:ext uri="{FF2B5EF4-FFF2-40B4-BE49-F238E27FC236}">
                <a16:creationId xmlns:a16="http://schemas.microsoft.com/office/drawing/2014/main" id="{9843AC95-E45A-CF4C-8986-6AE9670B64AE}"/>
              </a:ext>
            </a:extLst>
          </p:cNvPr>
          <p:cNvSpPr txBox="1"/>
          <p:nvPr/>
        </p:nvSpPr>
        <p:spPr>
          <a:xfrm>
            <a:off x="579786" y="1327290"/>
            <a:ext cx="11078814" cy="43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Smart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Contracts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Solidity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¿Por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usar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Blockchain?</a:t>
            </a:r>
            <a:b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</a:br>
            <a:endParaRPr lang="en-US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Conclusión</a:t>
            </a:r>
            <a:endParaRPr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4F21A1-2644-B44A-A7C4-40A9E030E121}"/>
              </a:ext>
            </a:extLst>
          </p:cNvPr>
          <p:cNvSpPr/>
          <p:nvPr/>
        </p:nvSpPr>
        <p:spPr>
          <a:xfrm flipH="1">
            <a:off x="457200" y="2743200"/>
            <a:ext cx="1400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8363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05FD5B-0049-A14D-BC36-5DE2F0F5B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876" y="2511497"/>
            <a:ext cx="2002627" cy="2002627"/>
          </a:xfrm>
          <a:prstGeom prst="rect">
            <a:avLst/>
          </a:prstGeom>
        </p:spPr>
      </p:pic>
      <p:sp>
        <p:nvSpPr>
          <p:cNvPr id="2" name="Shape 204">
            <a:extLst>
              <a:ext uri="{FF2B5EF4-FFF2-40B4-BE49-F238E27FC236}">
                <a16:creationId xmlns:a16="http://schemas.microsoft.com/office/drawing/2014/main" id="{740BFA15-3027-2F4C-A412-919EA0CB6598}"/>
              </a:ext>
            </a:extLst>
          </p:cNvPr>
          <p:cNvSpPr txBox="1"/>
          <p:nvPr/>
        </p:nvSpPr>
        <p:spPr>
          <a:xfrm>
            <a:off x="905251" y="1188343"/>
            <a:ext cx="7629149" cy="478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buClr>
                <a:schemeClr val="tx2">
                  <a:lumMod val="25000"/>
                </a:schemeClr>
              </a:buClr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Un 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 Inteligente  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es una pieza de software que guarda reglas y términos de un contrato específico. </a:t>
            </a:r>
          </a:p>
          <a:p>
            <a:pPr lvl="0" algn="just">
              <a:buClr>
                <a:schemeClr val="tx2">
                  <a:lumMod val="25000"/>
                </a:schemeClr>
              </a:buClr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0" algn="just">
              <a:buClr>
                <a:schemeClr val="tx2">
                  <a:lumMod val="25000"/>
                </a:schemeClr>
              </a:buClr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Lleva a cabo el acuerdo 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entre partes 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y luego 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ejecuta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los términos una vez que los 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objetivos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se cumplen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FBEC56-DDC2-6741-9630-A8016757654F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4AC72-7F15-5949-BDA7-2FF3C17FA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427" y="3650999"/>
            <a:ext cx="1820573" cy="18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58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740BFA15-3027-2F4C-A412-919EA0CB6598}"/>
              </a:ext>
            </a:extLst>
          </p:cNvPr>
          <p:cNvSpPr txBox="1"/>
          <p:nvPr/>
        </p:nvSpPr>
        <p:spPr>
          <a:xfrm>
            <a:off x="905251" y="1188343"/>
            <a:ext cx="10241285" cy="478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457200" lvl="0" indent="-457200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En el caso de </a:t>
            </a:r>
            <a:r>
              <a:rPr lang="es-ES" sz="2800" u="sng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, un 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 </a:t>
            </a:r>
          </a:p>
          <a:p>
            <a:pPr marL="471488" lvl="0" algn="just">
              <a:buClr>
                <a:schemeClr val="tx2">
                  <a:lumMod val="25000"/>
                </a:schemeClr>
              </a:buClr>
            </a:pP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 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es una 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Cuenta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que tiene </a:t>
            </a:r>
          </a:p>
          <a:p>
            <a:pPr marL="471488" lvl="0" algn="just">
              <a:buClr>
                <a:schemeClr val="tx2">
                  <a:lumMod val="25000"/>
                </a:schemeClr>
              </a:buClr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código</a:t>
            </a:r>
            <a:r>
              <a:rPr lang="es-ES" sz="2000" dirty="0">
                <a:solidFill>
                  <a:schemeClr val="bg1">
                    <a:lumMod val="7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(instrucciones) 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asociado.</a:t>
            </a:r>
          </a:p>
          <a:p>
            <a:pPr lvl="0" algn="just">
              <a:buClr>
                <a:schemeClr val="tx2">
                  <a:lumMod val="25000"/>
                </a:schemeClr>
              </a:buClr>
            </a:pPr>
            <a:endParaRPr lang="es-ES" sz="2800" i="1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457200" lvl="0" indent="-457200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“Agentes autónomos”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viviendo en la </a:t>
            </a:r>
          </a:p>
          <a:p>
            <a:pPr marL="525463" lvl="0" algn="just">
              <a:buClr>
                <a:schemeClr val="tx2">
                  <a:lumMod val="25000"/>
                </a:schemeClr>
              </a:buClr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Red de </a:t>
            </a:r>
            <a:r>
              <a:rPr lang="es-ES" sz="28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059576-FF23-554E-8B0C-FC1568C2E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2580086"/>
            <a:ext cx="2002627" cy="2002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66FC49-5B7E-9649-AE6C-91C47565B0E3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9361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13">
            <a:extLst>
              <a:ext uri="{FF2B5EF4-FFF2-40B4-BE49-F238E27FC236}">
                <a16:creationId xmlns:a16="http://schemas.microsoft.com/office/drawing/2014/main" id="{86AB48B6-BD1D-9149-853E-086662ADE3F1}"/>
              </a:ext>
            </a:extLst>
          </p:cNvPr>
          <p:cNvSpPr txBox="1"/>
          <p:nvPr/>
        </p:nvSpPr>
        <p:spPr>
          <a:xfrm>
            <a:off x="4566170" y="2253075"/>
            <a:ext cx="3122976" cy="40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i="0" strike="noStrike" cap="none" dirty="0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Oscar </a:t>
            </a:r>
            <a:r>
              <a:rPr lang="fr-FR" sz="2800" b="1" i="0" strike="noStrike" cap="none" dirty="0" err="1">
                <a:solidFill>
                  <a:srgbClr val="1B1B1B"/>
                </a:solidFill>
                <a:latin typeface="Montserrat"/>
                <a:ea typeface="Montserrat"/>
                <a:cs typeface="Montserrat"/>
                <a:sym typeface="Montserrat"/>
              </a:rPr>
              <a:t>Chávez</a:t>
            </a:r>
            <a:endParaRPr sz="2800" b="1" i="0" strike="noStrike" cap="none" dirty="0">
              <a:solidFill>
                <a:srgbClr val="1B1B1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Shape 214">
            <a:extLst>
              <a:ext uri="{FF2B5EF4-FFF2-40B4-BE49-F238E27FC236}">
                <a16:creationId xmlns:a16="http://schemas.microsoft.com/office/drawing/2014/main" id="{52678212-9DF2-6E43-BED6-536E10A1FA85}"/>
              </a:ext>
            </a:extLst>
          </p:cNvPr>
          <p:cNvSpPr txBox="1"/>
          <p:nvPr/>
        </p:nvSpPr>
        <p:spPr>
          <a:xfrm>
            <a:off x="4566170" y="3404835"/>
            <a:ext cx="3122976" cy="457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1800" dirty="0" err="1">
                <a:solidFill>
                  <a:srgbClr val="1B1B1B"/>
                </a:solidFill>
                <a:latin typeface="Sailec-Light" pitchFamily="2" charset="77"/>
                <a:ea typeface="Helvetica Neue Light" charset="0"/>
                <a:cs typeface="Helvetica Neue Light" charset="0"/>
              </a:rPr>
              <a:t>Systems</a:t>
            </a:r>
            <a:r>
              <a:rPr lang="es-ES" sz="1800" dirty="0">
                <a:solidFill>
                  <a:srgbClr val="1B1B1B"/>
                </a:solidFill>
                <a:latin typeface="Sailec-Light" pitchFamily="2" charset="77"/>
                <a:ea typeface="Helvetica Neue Light" charset="0"/>
                <a:cs typeface="Helvetica Neue Light" charset="0"/>
              </a:rPr>
              <a:t> &amp; </a:t>
            </a:r>
            <a:r>
              <a:rPr lang="es-ES" sz="1800" dirty="0" err="1">
                <a:solidFill>
                  <a:srgbClr val="1B1B1B"/>
                </a:solidFill>
                <a:latin typeface="Sailec-Light" pitchFamily="2" charset="77"/>
                <a:ea typeface="Helvetica Neue Light" charset="0"/>
                <a:cs typeface="Helvetica Neue Light" charset="0"/>
              </a:rPr>
              <a:t>Engineering</a:t>
            </a:r>
            <a:endParaRPr lang="fr-FR" sz="1800" dirty="0">
              <a:solidFill>
                <a:srgbClr val="1B1B1B"/>
              </a:solidFill>
              <a:latin typeface="Sailec-Light" pitchFamily="2" charset="77"/>
              <a:ea typeface="Helvetica Neue Light" charset="0"/>
              <a:cs typeface="Helvetica Neue Light" charset="0"/>
            </a:endParaRPr>
          </a:p>
        </p:txBody>
      </p:sp>
      <p:sp>
        <p:nvSpPr>
          <p:cNvPr id="5" name="Shape 216">
            <a:extLst>
              <a:ext uri="{FF2B5EF4-FFF2-40B4-BE49-F238E27FC236}">
                <a16:creationId xmlns:a16="http://schemas.microsoft.com/office/drawing/2014/main" id="{75AC2B7C-D7F5-6A41-835F-19E55488CDDC}"/>
              </a:ext>
            </a:extLst>
          </p:cNvPr>
          <p:cNvSpPr txBox="1"/>
          <p:nvPr/>
        </p:nvSpPr>
        <p:spPr>
          <a:xfrm>
            <a:off x="4519773" y="3863013"/>
            <a:ext cx="3152455" cy="169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" sz="1600" dirty="0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Front/</a:t>
            </a:r>
            <a:r>
              <a:rPr lang="es-ES" sz="1600" dirty="0" err="1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Backend</a:t>
            </a:r>
            <a:r>
              <a:rPr lang="es-ES" sz="1600" dirty="0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 </a:t>
            </a:r>
            <a:r>
              <a:rPr lang="es-ES" sz="1600" dirty="0" err="1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Services</a:t>
            </a:r>
            <a:endParaRPr lang="es-ES" sz="1600" dirty="0">
              <a:solidFill>
                <a:srgbClr val="1B1B1B"/>
              </a:solidFill>
              <a:latin typeface="Sailec-Thin" pitchFamily="2" charset="77"/>
              <a:ea typeface="Helvetica Neue Light" charset="0"/>
              <a:cs typeface="Helvetica Neue Light" charset="0"/>
            </a:endParaRPr>
          </a:p>
          <a:p>
            <a:pPr algn="ctr">
              <a:lnSpc>
                <a:spcPct val="150000"/>
              </a:lnSpc>
            </a:pPr>
            <a:r>
              <a:rPr lang="es-ES" sz="1600" dirty="0" err="1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Systems</a:t>
            </a:r>
            <a:r>
              <a:rPr lang="es-ES" sz="1600" dirty="0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 &amp; Cloud </a:t>
            </a:r>
            <a:r>
              <a:rPr lang="es-ES" sz="1600" dirty="0" err="1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Admin</a:t>
            </a:r>
            <a:endParaRPr lang="es-ES" sz="1600" dirty="0">
              <a:solidFill>
                <a:srgbClr val="1B1B1B"/>
              </a:solidFill>
              <a:latin typeface="Sailec-Thin" pitchFamily="2" charset="77"/>
              <a:ea typeface="Helvetica Neue Light" charset="0"/>
              <a:cs typeface="Helvetica Neue Light" charset="0"/>
            </a:endParaRPr>
          </a:p>
          <a:p>
            <a:pPr algn="ctr">
              <a:lnSpc>
                <a:spcPct val="150000"/>
              </a:lnSpc>
            </a:pPr>
            <a:r>
              <a:rPr lang="es-ES" sz="1600" dirty="0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Networks &amp; Security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Distributed Systems</a:t>
            </a:r>
            <a:endParaRPr lang="fr-FR" sz="1600" dirty="0">
              <a:solidFill>
                <a:srgbClr val="1B1B1B"/>
              </a:solidFill>
              <a:latin typeface="Sailec-Thin" pitchFamily="2" charset="77"/>
              <a:ea typeface="Helvetica Neue Light" charset="0"/>
              <a:cs typeface="Helvetica Neue Light" charset="0"/>
            </a:endParaRPr>
          </a:p>
          <a:p>
            <a:pPr algn="ctr">
              <a:lnSpc>
                <a:spcPct val="150000"/>
              </a:lnSpc>
            </a:pPr>
            <a:r>
              <a:rPr lang="es-ES" sz="1600" dirty="0" err="1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Blockchain</a:t>
            </a:r>
            <a:r>
              <a:rPr lang="es-ES" sz="1600" dirty="0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 &amp; Smart </a:t>
            </a:r>
            <a:r>
              <a:rPr lang="es-ES" sz="1600" dirty="0" err="1">
                <a:solidFill>
                  <a:srgbClr val="1B1B1B"/>
                </a:solidFill>
                <a:latin typeface="Sailec-Thin" pitchFamily="2" charset="77"/>
                <a:ea typeface="Helvetica Neue Light" charset="0"/>
                <a:cs typeface="Helvetica Neue Light" charset="0"/>
              </a:rPr>
              <a:t>Contracts</a:t>
            </a:r>
            <a:endParaRPr sz="1600" dirty="0">
              <a:solidFill>
                <a:schemeClr val="bg1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Shape 217">
            <a:hlinkClick r:id="rId3"/>
            <a:extLst>
              <a:ext uri="{FF2B5EF4-FFF2-40B4-BE49-F238E27FC236}">
                <a16:creationId xmlns:a16="http://schemas.microsoft.com/office/drawing/2014/main" id="{AFB15934-6EB4-FB4F-A7FC-5AA05860DA4C}"/>
              </a:ext>
            </a:extLst>
          </p:cNvPr>
          <p:cNvSpPr txBox="1"/>
          <p:nvPr/>
        </p:nvSpPr>
        <p:spPr>
          <a:xfrm>
            <a:off x="4191000" y="2707576"/>
            <a:ext cx="3786763" cy="423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i="0" u="sng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oscar@vr3.io | @</a:t>
            </a:r>
            <a:r>
              <a:rPr lang="fr-FR" sz="2400" i="0" u="sng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oschvr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C614D3-8164-414C-8985-2271732797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9" r="1291" b="2273"/>
          <a:stretch/>
        </p:blipFill>
        <p:spPr>
          <a:xfrm>
            <a:off x="5485036" y="867621"/>
            <a:ext cx="1221927" cy="1180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1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4909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740BFA15-3027-2F4C-A412-919EA0CB6598}"/>
              </a:ext>
            </a:extLst>
          </p:cNvPr>
          <p:cNvSpPr txBox="1"/>
          <p:nvPr/>
        </p:nvSpPr>
        <p:spPr>
          <a:xfrm>
            <a:off x="905251" y="1188343"/>
            <a:ext cx="10241285" cy="478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buClr>
                <a:schemeClr val="tx2">
                  <a:lumMod val="25000"/>
                </a:schemeClr>
              </a:buClr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Diseñados lógicamente (</a:t>
            </a:r>
            <a:r>
              <a:rPr lang="es-ES" sz="2800" i="1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if-this-then-that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Código programable (</a:t>
            </a:r>
            <a:r>
              <a:rPr lang="es-ES" sz="2800" b="1" i="1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Solidity</a:t>
            </a:r>
            <a:r>
              <a:rPr lang="es-ES" sz="280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Transparencia y apertura. </a:t>
            </a:r>
          </a:p>
          <a:p>
            <a:pPr lvl="0" algn="just">
              <a:buClr>
                <a:schemeClr val="tx2">
                  <a:lumMod val="25000"/>
                </a:schemeClr>
              </a:buClr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Transacción == Ejecución automática.</a:t>
            </a:r>
          </a:p>
          <a:p>
            <a:pPr lvl="0" algn="just">
              <a:buClr>
                <a:schemeClr val="tx2">
                  <a:lumMod val="25000"/>
                </a:schemeClr>
              </a:buClr>
            </a:pPr>
            <a:endParaRPr lang="es-ES" sz="2800" b="1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Irrevocables e irreversible.</a:t>
            </a: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454039-99E2-1A42-82E5-B7F4969DFF7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307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32217F6-A239-DF4B-B017-0741C0984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3947" y="762000"/>
            <a:ext cx="4684105" cy="4684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44081-A650-D944-B0AC-16E96E16361A}"/>
              </a:ext>
            </a:extLst>
          </p:cNvPr>
          <p:cNvSpPr txBox="1"/>
          <p:nvPr/>
        </p:nvSpPr>
        <p:spPr>
          <a:xfrm>
            <a:off x="5309567" y="5494054"/>
            <a:ext cx="15728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000" dirty="0" err="1">
                <a:latin typeface="Sailec" pitchFamily="2" charset="77"/>
              </a:rPr>
              <a:t>Solidity</a:t>
            </a:r>
            <a:endParaRPr lang="es-ES_tradnl" sz="3000" dirty="0">
              <a:latin typeface="Saile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0936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6" name="Shape 204">
            <a:extLst>
              <a:ext uri="{FF2B5EF4-FFF2-40B4-BE49-F238E27FC236}">
                <a16:creationId xmlns:a16="http://schemas.microsoft.com/office/drawing/2014/main" id="{C9B16F9A-D07B-EC44-B7DA-C09182FE9586}"/>
              </a:ext>
            </a:extLst>
          </p:cNvPr>
          <p:cNvSpPr txBox="1"/>
          <p:nvPr/>
        </p:nvSpPr>
        <p:spPr>
          <a:xfrm>
            <a:off x="905251" y="1066800"/>
            <a:ext cx="10241285" cy="478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buClr>
                <a:schemeClr val="tx2">
                  <a:lumMod val="25000"/>
                </a:schemeClr>
              </a:buClr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b="1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Solidity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un lenguaje de alto nivel, orientado a </a:t>
            </a:r>
            <a:r>
              <a:rPr lang="es-ES" sz="28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objectos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, diseñado para implementar contratos inteligentes</a:t>
            </a: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Influencia en </a:t>
            </a:r>
            <a:r>
              <a:rPr lang="es-ES" sz="2800" u="sng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C++, Python, JavaScript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diseñado para trabajar sobre la </a:t>
            </a:r>
            <a:r>
              <a:rPr lang="es-ES" sz="2800" b="1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Virtual Machine 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(EVM)</a:t>
            </a: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25463" lvl="0" indent="-525463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Lenguaje </a:t>
            </a:r>
            <a:r>
              <a:rPr lang="es-ES" sz="28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tipado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, soporta herencia, librerías y otros tipos definidos por el usuario</a:t>
            </a:r>
          </a:p>
        </p:txBody>
      </p:sp>
    </p:spTree>
    <p:extLst>
      <p:ext uri="{BB962C8B-B14F-4D97-AF65-F5344CB8AC3E}">
        <p14:creationId xmlns:p14="http://schemas.microsoft.com/office/powerpoint/2010/main" val="3467951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F5F514-C00F-4F4E-BEB9-DC2B20FB94CC}"/>
              </a:ext>
            </a:extLst>
          </p:cNvPr>
          <p:cNvSpPr/>
          <p:nvPr/>
        </p:nvSpPr>
        <p:spPr>
          <a:xfrm>
            <a:off x="2819400" y="914400"/>
            <a:ext cx="6324600" cy="5371907"/>
          </a:xfrm>
          <a:prstGeom prst="roundRect">
            <a:avLst>
              <a:gd name="adj" fmla="val 3938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E90C6A-1B9A-7B4D-AE56-DCE988A4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236053"/>
            <a:ext cx="5950102" cy="478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47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F5F514-C00F-4F4E-BEB9-DC2B20FB94CC}"/>
              </a:ext>
            </a:extLst>
          </p:cNvPr>
          <p:cNvSpPr/>
          <p:nvPr/>
        </p:nvSpPr>
        <p:spPr>
          <a:xfrm>
            <a:off x="2819400" y="301824"/>
            <a:ext cx="8534400" cy="5999440"/>
          </a:xfrm>
          <a:prstGeom prst="roundRect">
            <a:avLst>
              <a:gd name="adj" fmla="val 3938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89A8-5AEF-A24C-B149-4462C98E04A2}"/>
              </a:ext>
            </a:extLst>
          </p:cNvPr>
          <p:cNvSpPr txBox="1"/>
          <p:nvPr/>
        </p:nvSpPr>
        <p:spPr>
          <a:xfrm>
            <a:off x="836645" y="914400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 err="1">
                <a:latin typeface="Sailec" pitchFamily="2" charset="77"/>
              </a:rPr>
              <a:t>HolaMundo.sol</a:t>
            </a:r>
            <a:endParaRPr lang="es-ES_tradnl" sz="1600" dirty="0">
              <a:latin typeface="Sailec" pitchFamily="2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FCBC3B-5947-FD4F-B489-576615B7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089" y="533400"/>
            <a:ext cx="7084711" cy="551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30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817F4A-6F0A-1D42-9635-FC6C8873E02A}"/>
              </a:ext>
            </a:extLst>
          </p:cNvPr>
          <p:cNvSpPr/>
          <p:nvPr/>
        </p:nvSpPr>
        <p:spPr>
          <a:xfrm>
            <a:off x="3738624" y="1737955"/>
            <a:ext cx="4714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Sailec" pitchFamily="2" charset="77"/>
                <a:hlinkClick r:id="rId3"/>
              </a:rPr>
              <a:t>chrome.google.com</a:t>
            </a:r>
            <a:r>
              <a:rPr lang="en-US" sz="2400" dirty="0">
                <a:latin typeface="Sailec" pitchFamily="2" charset="77"/>
                <a:hlinkClick r:id="rId3"/>
              </a:rPr>
              <a:t>/webstore </a:t>
            </a:r>
            <a:endParaRPr lang="en-US" sz="2400" dirty="0">
              <a:effectLst/>
              <a:latin typeface="Sailec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E48D5-11DD-8D4F-8F94-6D98C4CB157F}"/>
              </a:ext>
            </a:extLst>
          </p:cNvPr>
          <p:cNvSpPr/>
          <p:nvPr/>
        </p:nvSpPr>
        <p:spPr>
          <a:xfrm>
            <a:off x="4191000" y="990600"/>
            <a:ext cx="3730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Sailec" pitchFamily="2" charset="77"/>
              </a:rPr>
              <a:t>Instalar</a:t>
            </a:r>
            <a:r>
              <a:rPr lang="en-US" sz="3200" dirty="0">
                <a:latin typeface="Sailec" pitchFamily="2" charset="77"/>
              </a:rPr>
              <a:t> </a:t>
            </a:r>
            <a:r>
              <a:rPr lang="en-US" sz="3200" dirty="0" err="1">
                <a:latin typeface="Sailec" pitchFamily="2" charset="77"/>
              </a:rPr>
              <a:t>Metamask</a:t>
            </a:r>
            <a:endParaRPr lang="en-US" sz="3200" dirty="0">
              <a:effectLst/>
              <a:latin typeface="Sailec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D623BA-DC95-6F45-8DF8-54A80467D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511" y="2438400"/>
            <a:ext cx="5824979" cy="38711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C7ED65-4635-A046-8C65-4B44852F2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93" y="4572000"/>
            <a:ext cx="1859407" cy="185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0CAE2-CAE1-7F47-B472-0663E8076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93" y="4572000"/>
            <a:ext cx="1859407" cy="185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61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DE48D5-11DD-8D4F-8F94-6D98C4CB157F}"/>
              </a:ext>
            </a:extLst>
          </p:cNvPr>
          <p:cNvSpPr/>
          <p:nvPr/>
        </p:nvSpPr>
        <p:spPr>
          <a:xfrm>
            <a:off x="1066800" y="1524000"/>
            <a:ext cx="5867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ailec" pitchFamily="2" charset="77"/>
              </a:rPr>
              <a:t>Metamask</a:t>
            </a:r>
            <a:r>
              <a:rPr lang="en-US" sz="2400" dirty="0">
                <a:latin typeface="Sailec" pitchFamily="2" charset="77"/>
              </a:rPr>
              <a:t> </a:t>
            </a:r>
            <a:r>
              <a:rPr lang="en-US" sz="2400" dirty="0" err="1">
                <a:latin typeface="Sailec" pitchFamily="2" charset="77"/>
              </a:rPr>
              <a:t>es</a:t>
            </a:r>
            <a:r>
              <a:rPr lang="en-US" sz="2400" dirty="0">
                <a:latin typeface="Sailec" pitchFamily="2" charset="77"/>
              </a:rPr>
              <a:t> el </a:t>
            </a:r>
            <a:r>
              <a:rPr lang="en-US" sz="2400" dirty="0" err="1">
                <a:latin typeface="Sailec" pitchFamily="2" charset="77"/>
              </a:rPr>
              <a:t>puente</a:t>
            </a:r>
            <a:r>
              <a:rPr lang="en-US" sz="2400" dirty="0">
                <a:latin typeface="Sailec" pitchFamily="2" charset="77"/>
              </a:rPr>
              <a:t> entre el Blockchain de </a:t>
            </a:r>
            <a:r>
              <a:rPr lang="en-US" sz="2400" dirty="0" err="1">
                <a:latin typeface="Sailec" pitchFamily="2" charset="77"/>
              </a:rPr>
              <a:t>Etherum</a:t>
            </a:r>
            <a:r>
              <a:rPr lang="en-US" sz="2400" dirty="0">
                <a:latin typeface="Sailec" pitchFamily="2" charset="77"/>
              </a:rPr>
              <a:t> y el </a:t>
            </a:r>
            <a:r>
              <a:rPr lang="en-US" sz="2400" dirty="0" err="1">
                <a:latin typeface="Sailec" pitchFamily="2" charset="77"/>
              </a:rPr>
              <a:t>navegador</a:t>
            </a:r>
            <a:r>
              <a:rPr lang="en-US" sz="2400" dirty="0">
                <a:latin typeface="Sailec" pitchFamily="2" charset="7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Sailec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ailec" pitchFamily="2" charset="77"/>
              </a:rPr>
              <a:t>Extension para Chrome y Firefox que </a:t>
            </a:r>
            <a:r>
              <a:rPr lang="en-US" sz="2400" dirty="0" err="1">
                <a:latin typeface="Sailec" pitchFamily="2" charset="77"/>
              </a:rPr>
              <a:t>funciona</a:t>
            </a:r>
            <a:r>
              <a:rPr lang="en-US" sz="2400" dirty="0">
                <a:latin typeface="Sailec" pitchFamily="2" charset="77"/>
              </a:rPr>
              <a:t> </a:t>
            </a:r>
            <a:r>
              <a:rPr lang="en-US" sz="2400" dirty="0" err="1">
                <a:latin typeface="Sailec" pitchFamily="2" charset="77"/>
              </a:rPr>
              <a:t>como</a:t>
            </a:r>
            <a:r>
              <a:rPr lang="en-US" sz="2400" dirty="0">
                <a:latin typeface="Sailec" pitchFamily="2" charset="77"/>
              </a:rPr>
              <a:t> </a:t>
            </a:r>
            <a:r>
              <a:rPr lang="en-US" sz="2400" dirty="0" err="1">
                <a:latin typeface="Sailec" pitchFamily="2" charset="77"/>
              </a:rPr>
              <a:t>cartera</a:t>
            </a:r>
            <a:r>
              <a:rPr lang="en-US" sz="2400" dirty="0">
                <a:latin typeface="Sailec" pitchFamily="2" charset="77"/>
              </a:rPr>
              <a:t> para ETH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Sailec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  <a:latin typeface="Sailec" pitchFamily="2" charset="77"/>
              </a:rPr>
              <a:t>F</a:t>
            </a:r>
            <a:r>
              <a:rPr lang="en-US" sz="2400" dirty="0" err="1">
                <a:latin typeface="Sailec" pitchFamily="2" charset="77"/>
              </a:rPr>
              <a:t>unciona</a:t>
            </a:r>
            <a:r>
              <a:rPr lang="en-US" sz="2400" dirty="0">
                <a:latin typeface="Sailec" pitchFamily="2" charset="77"/>
              </a:rPr>
              <a:t> para </a:t>
            </a:r>
            <a:r>
              <a:rPr lang="en-US" sz="2400" dirty="0" err="1">
                <a:latin typeface="Sailec" pitchFamily="2" charset="77"/>
              </a:rPr>
              <a:t>desarrollo</a:t>
            </a:r>
            <a:r>
              <a:rPr lang="en-US" sz="2400" dirty="0">
                <a:latin typeface="Sailec" pitchFamily="2" charset="77"/>
              </a:rPr>
              <a:t> y </a:t>
            </a:r>
            <a:r>
              <a:rPr lang="en-US" sz="2400" dirty="0" err="1">
                <a:latin typeface="Sailec" pitchFamily="2" charset="77"/>
              </a:rPr>
              <a:t>acceso</a:t>
            </a:r>
            <a:r>
              <a:rPr lang="en-US" sz="2400" dirty="0">
                <a:latin typeface="Sailec" pitchFamily="2" charset="77"/>
              </a:rPr>
              <a:t> a </a:t>
            </a:r>
            <a:r>
              <a:rPr lang="en-US" sz="2400" dirty="0" err="1">
                <a:latin typeface="Sailec" pitchFamily="2" charset="77"/>
              </a:rPr>
              <a:t>redes</a:t>
            </a:r>
            <a:r>
              <a:rPr lang="en-US" sz="2400" dirty="0">
                <a:latin typeface="Sailec" pitchFamily="2" charset="77"/>
              </a:rPr>
              <a:t> de </a:t>
            </a:r>
            <a:r>
              <a:rPr lang="en-US" sz="2400" dirty="0" err="1">
                <a:latin typeface="Sailec" pitchFamily="2" charset="77"/>
              </a:rPr>
              <a:t>prueba</a:t>
            </a:r>
            <a:r>
              <a:rPr lang="en-US" sz="2400" dirty="0">
                <a:latin typeface="Sailec" pitchFamily="2" charset="77"/>
              </a:rPr>
              <a:t> (</a:t>
            </a:r>
            <a:r>
              <a:rPr lang="en-US" sz="2400" dirty="0" err="1">
                <a:latin typeface="Sailec" pitchFamily="2" charset="77"/>
              </a:rPr>
              <a:t>Ropsten</a:t>
            </a:r>
            <a:r>
              <a:rPr lang="en-US" sz="2400" dirty="0">
                <a:latin typeface="Sailec" pitchFamily="2" charset="77"/>
              </a:rPr>
              <a:t>, </a:t>
            </a:r>
            <a:r>
              <a:rPr lang="en-US" sz="2400" dirty="0" err="1">
                <a:latin typeface="Sailec" pitchFamily="2" charset="77"/>
              </a:rPr>
              <a:t>Rinkeby</a:t>
            </a:r>
            <a:r>
              <a:rPr lang="en-US" sz="2400" dirty="0">
                <a:latin typeface="Sailec" pitchFamily="2" charset="7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effectLst/>
              <a:latin typeface="Sailec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ailec" pitchFamily="2" charset="77"/>
                <a:hlinkClick r:id="rId3"/>
              </a:rPr>
              <a:t>faucet.rinkeby.io</a:t>
            </a:r>
            <a:endParaRPr lang="en-US" sz="2400" dirty="0">
              <a:effectLst/>
              <a:latin typeface="Sailec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134F1D-FF08-AB4B-8533-6BC7A4A6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226" y="1095826"/>
            <a:ext cx="3008516" cy="5152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524221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0883D-BB0A-1C45-A06A-1DC88BBC92D5}"/>
              </a:ext>
            </a:extLst>
          </p:cNvPr>
          <p:cNvSpPr/>
          <p:nvPr/>
        </p:nvSpPr>
        <p:spPr>
          <a:xfrm>
            <a:off x="4600566" y="1676400"/>
            <a:ext cx="3036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Sailec" pitchFamily="2" charset="77"/>
                <a:hlinkClick r:id="rId3"/>
              </a:rPr>
              <a:t>remix.ethereum.org</a:t>
            </a:r>
            <a:endParaRPr lang="en-US" sz="2400" dirty="0">
              <a:effectLst/>
              <a:latin typeface="Sailec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F4A1B-AA47-0E45-9726-FD91DC033AE4}"/>
              </a:ext>
            </a:extLst>
          </p:cNvPr>
          <p:cNvSpPr/>
          <p:nvPr/>
        </p:nvSpPr>
        <p:spPr>
          <a:xfrm>
            <a:off x="4191000" y="990600"/>
            <a:ext cx="38555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Sailec" pitchFamily="2" charset="77"/>
              </a:rPr>
              <a:t>Remix: Solidity IDE</a:t>
            </a:r>
            <a:endParaRPr lang="en-US" sz="3200" dirty="0">
              <a:effectLst/>
              <a:latin typeface="Sailec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EB2923-E15A-9E47-876C-FE17AAD6E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967" y="2362200"/>
            <a:ext cx="6882066" cy="3751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742564-D1A5-204E-96E3-18070C884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93" y="4572000"/>
            <a:ext cx="1859407" cy="185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30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3C933-CA3D-264A-A78D-A6C951F9C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744" y="733032"/>
            <a:ext cx="3778513" cy="56677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5321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F4A1B-AA47-0E45-9726-FD91DC033AE4}"/>
              </a:ext>
            </a:extLst>
          </p:cNvPr>
          <p:cNvSpPr/>
          <p:nvPr/>
        </p:nvSpPr>
        <p:spPr>
          <a:xfrm>
            <a:off x="4572000" y="1371600"/>
            <a:ext cx="3098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Sailec" pitchFamily="2" charset="77"/>
              </a:rPr>
              <a:t>HelloWorld.sol</a:t>
            </a:r>
            <a:endParaRPr lang="en-US" sz="3200" dirty="0">
              <a:effectLst/>
              <a:latin typeface="Sailec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740549-04F2-EF41-81AB-DD6560EA39C4}"/>
              </a:ext>
            </a:extLst>
          </p:cNvPr>
          <p:cNvSpPr/>
          <p:nvPr/>
        </p:nvSpPr>
        <p:spPr>
          <a:xfrm>
            <a:off x="3581400" y="2209800"/>
            <a:ext cx="50703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https://rinkeby.etherscan.io/address/0xf961740ad17bf1a9a6eef7ac6d6ceafa19c033de</a:t>
            </a:r>
            <a:endParaRPr lang="en-US" sz="2400" dirty="0">
              <a:effectLst/>
              <a:latin typeface="Sailec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9732FA-65F0-4B43-9B6A-B889EB05E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393" y="4572000"/>
            <a:ext cx="1859407" cy="185940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BDC903D-5F60-454C-BC52-91C0888DAA6E}"/>
              </a:ext>
            </a:extLst>
          </p:cNvPr>
          <p:cNvSpPr/>
          <p:nvPr/>
        </p:nvSpPr>
        <p:spPr>
          <a:xfrm>
            <a:off x="2667000" y="4038600"/>
            <a:ext cx="7375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2400" b="1" dirty="0">
                <a:latin typeface="Sailec" pitchFamily="2" charset="77"/>
              </a:rPr>
              <a:t>0xf961740ad17bf1a9a6eef7ac6d6ceafa19c033de</a:t>
            </a:r>
          </a:p>
        </p:txBody>
      </p:sp>
    </p:spTree>
    <p:extLst>
      <p:ext uri="{BB962C8B-B14F-4D97-AF65-F5344CB8AC3E}">
        <p14:creationId xmlns:p14="http://schemas.microsoft.com/office/powerpoint/2010/main" val="3747174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_crypto_cover">
            <a:hlinkClick r:id="" action="ppaction://media"/>
            <a:extLst>
              <a:ext uri="{FF2B5EF4-FFF2-40B4-BE49-F238E27FC236}">
                <a16:creationId xmlns:a16="http://schemas.microsoft.com/office/drawing/2014/main" id="{5757D4C5-2F97-AC42-97A7-A48FBB91AE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2" y="1587"/>
            <a:ext cx="12187237" cy="6855321"/>
          </a:xfrm>
          <a:prstGeom prst="rect">
            <a:avLst/>
          </a:prstGeom>
        </p:spPr>
      </p:pic>
      <p:sp>
        <p:nvSpPr>
          <p:cNvPr id="6" name="Shape 203">
            <a:extLst>
              <a:ext uri="{FF2B5EF4-FFF2-40B4-BE49-F238E27FC236}">
                <a16:creationId xmlns:a16="http://schemas.microsoft.com/office/drawing/2014/main" id="{DA33F6F2-E556-0643-87B9-E277115975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alpha val="40000"/>
                </a:schemeClr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>
              <a:solidFill>
                <a:schemeClr val="lt1"/>
              </a:solidFill>
              <a:latin typeface="Sailec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" name="Shape 204">
            <a:extLst>
              <a:ext uri="{FF2B5EF4-FFF2-40B4-BE49-F238E27FC236}">
                <a16:creationId xmlns:a16="http://schemas.microsoft.com/office/drawing/2014/main" id="{C4BCF5A4-264C-A04F-BF61-6D35257A74C4}"/>
              </a:ext>
            </a:extLst>
          </p:cNvPr>
          <p:cNvSpPr txBox="1"/>
          <p:nvPr/>
        </p:nvSpPr>
        <p:spPr>
          <a:xfrm>
            <a:off x="962180" y="1371600"/>
            <a:ext cx="10424251" cy="459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r>
              <a:rPr lang="es-ES" sz="3600" b="1" dirty="0" err="1">
                <a:solidFill>
                  <a:schemeClr val="bg1"/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Blockchain</a:t>
            </a:r>
            <a:r>
              <a:rPr lang="es-ES" sz="3600" b="1" dirty="0">
                <a:solidFill>
                  <a:schemeClr val="bg1"/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s-ES" sz="3600" dirty="0">
                <a:solidFill>
                  <a:schemeClr val="bg1"/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es un sistema de transacciones digitales que consiste en una base de datos descentralizada.</a:t>
            </a:r>
          </a:p>
        </p:txBody>
      </p:sp>
    </p:spTree>
    <p:extLst>
      <p:ext uri="{BB962C8B-B14F-4D97-AF65-F5344CB8AC3E}">
        <p14:creationId xmlns:p14="http://schemas.microsoft.com/office/powerpoint/2010/main" val="6735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A08A034-5D9A-6246-ABEC-B8B2D3DC7FFD}"/>
              </a:ext>
            </a:extLst>
          </p:cNvPr>
          <p:cNvSpPr/>
          <p:nvPr/>
        </p:nvSpPr>
        <p:spPr>
          <a:xfrm>
            <a:off x="762000" y="1828800"/>
            <a:ext cx="10820400" cy="441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DBB81C-6600-A045-BF39-73064BA14FBC}"/>
              </a:ext>
            </a:extLst>
          </p:cNvPr>
          <p:cNvSpPr txBox="1"/>
          <p:nvPr/>
        </p:nvSpPr>
        <p:spPr>
          <a:xfrm>
            <a:off x="5084634" y="4727683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Sailec" pitchFamily="2" charset="77"/>
              </a:rPr>
              <a:t>Contrato Inteligente </a:t>
            </a:r>
          </a:p>
          <a:p>
            <a:r>
              <a:rPr lang="es-ES_tradnl" dirty="0">
                <a:latin typeface="Sailec" pitchFamily="2" charset="77"/>
              </a:rPr>
              <a:t>en la Red </a:t>
            </a:r>
            <a:r>
              <a:rPr lang="es-ES_tradnl" dirty="0" err="1">
                <a:latin typeface="Sailec" pitchFamily="2" charset="77"/>
              </a:rPr>
              <a:t>Ethereum</a:t>
            </a:r>
            <a:endParaRPr lang="es-ES_tradnl" dirty="0">
              <a:latin typeface="Sailec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2D48F-0BB1-0E41-B7EF-04B5DB3EA14F}"/>
              </a:ext>
            </a:extLst>
          </p:cNvPr>
          <p:cNvSpPr txBox="1"/>
          <p:nvPr/>
        </p:nvSpPr>
        <p:spPr>
          <a:xfrm>
            <a:off x="3048000" y="431426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Cuenta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8E1990-5C54-AF41-9E0E-42780E8FDF7E}"/>
              </a:ext>
            </a:extLst>
          </p:cNvPr>
          <p:cNvSpPr txBox="1"/>
          <p:nvPr/>
        </p:nvSpPr>
        <p:spPr>
          <a:xfrm>
            <a:off x="1194159" y="3899320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b="1" dirty="0">
                <a:latin typeface="Sailec" pitchFamily="2" charset="77"/>
              </a:rPr>
              <a:t> 500 ETH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6CF059F-4013-654B-B071-F1AD7F1A6B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52232" y="4088269"/>
            <a:ext cx="12700" cy="1716762"/>
          </a:xfrm>
          <a:prstGeom prst="bentConnector3">
            <a:avLst>
              <a:gd name="adj1" fmla="val 30705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C5EDCCB-D78B-C042-8AAD-4FC7A02422D8}"/>
              </a:ext>
            </a:extLst>
          </p:cNvPr>
          <p:cNvSpPr txBox="1"/>
          <p:nvPr/>
        </p:nvSpPr>
        <p:spPr>
          <a:xfrm>
            <a:off x="838200" y="885414"/>
            <a:ext cx="4198585" cy="7909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_tradnl" sz="1600" dirty="0">
                <a:latin typeface="Sailec" pitchFamily="2" charset="77"/>
              </a:rPr>
              <a:t>Proceso de </a:t>
            </a:r>
            <a:r>
              <a:rPr lang="es-ES_tradnl" sz="1600" b="1" dirty="0">
                <a:latin typeface="Sailec" pitchFamily="2" charset="77"/>
              </a:rPr>
              <a:t>Ejecución </a:t>
            </a:r>
            <a:r>
              <a:rPr lang="es-ES_tradnl" sz="1600" dirty="0">
                <a:latin typeface="Sailec" pitchFamily="2" charset="77"/>
              </a:rPr>
              <a:t>de </a:t>
            </a:r>
            <a:r>
              <a:rPr lang="es-ES_tradnl" sz="1600" b="1" dirty="0">
                <a:latin typeface="Sailec" pitchFamily="2" charset="77"/>
              </a:rPr>
              <a:t>Contrato</a:t>
            </a:r>
            <a:endParaRPr lang="es-ES_tradnl" sz="1600" dirty="0">
              <a:latin typeface="Sailec" pitchFamily="2" charset="77"/>
            </a:endParaRPr>
          </a:p>
          <a:p>
            <a:pPr>
              <a:lnSpc>
                <a:spcPct val="150000"/>
              </a:lnSpc>
            </a:pPr>
            <a:r>
              <a:rPr lang="es-ES_tradnl" sz="1600" dirty="0">
                <a:latin typeface="Sailec" pitchFamily="2" charset="77"/>
              </a:rPr>
              <a:t>Ejemplo: </a:t>
            </a:r>
            <a:r>
              <a:rPr lang="es-ES_tradnl" sz="1600" b="1" dirty="0">
                <a:latin typeface="Sailec" pitchFamily="2" charset="77"/>
              </a:rPr>
              <a:t>Comprar una casa en </a:t>
            </a:r>
            <a:r>
              <a:rPr lang="es-ES_tradnl" sz="1600" b="1" dirty="0" err="1">
                <a:latin typeface="Sailec" pitchFamily="2" charset="77"/>
              </a:rPr>
              <a:t>Ethereum</a:t>
            </a:r>
            <a:endParaRPr lang="es-ES_tradnl" sz="1600" dirty="0">
              <a:latin typeface="Sailec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2EE2AD-2B21-C14C-B636-065846C0BDBD}"/>
              </a:ext>
            </a:extLst>
          </p:cNvPr>
          <p:cNvGrpSpPr/>
          <p:nvPr/>
        </p:nvGrpSpPr>
        <p:grpSpPr>
          <a:xfrm>
            <a:off x="3011612" y="3127391"/>
            <a:ext cx="1027665" cy="1168798"/>
            <a:chOff x="4737585" y="3432191"/>
            <a:chExt cx="1027665" cy="1168798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8C1E0595-8B3A-B04F-9620-3CF186610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7585" y="3432191"/>
              <a:ext cx="1027665" cy="1027665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2B830F2-FCF5-2649-9A5F-6C4C8222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9231" y="4157870"/>
              <a:ext cx="443119" cy="44311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7B4FACF-7DE6-E44C-AFB4-56DDE0F66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077510"/>
            <a:ext cx="580090" cy="58009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E9E5BE-C09D-BC40-866A-7BD58D25A484}"/>
              </a:ext>
            </a:extLst>
          </p:cNvPr>
          <p:cNvSpPr txBox="1"/>
          <p:nvPr/>
        </p:nvSpPr>
        <p:spPr>
          <a:xfrm>
            <a:off x="973908" y="4191000"/>
            <a:ext cx="1590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Comprar Casa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71791C-5630-7544-B56E-6AFDC29DFB0A}"/>
              </a:ext>
            </a:extLst>
          </p:cNvPr>
          <p:cNvGrpSpPr/>
          <p:nvPr/>
        </p:nvGrpSpPr>
        <p:grpSpPr>
          <a:xfrm>
            <a:off x="5485943" y="3081733"/>
            <a:ext cx="1143457" cy="1337867"/>
            <a:chOff x="5631961" y="3388951"/>
            <a:chExt cx="1530839" cy="17911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A08370C-AA32-0D4B-941F-C3FC9C0E603A}"/>
                </a:ext>
              </a:extLst>
            </p:cNvPr>
            <p:cNvGrpSpPr/>
            <p:nvPr/>
          </p:nvGrpSpPr>
          <p:grpSpPr>
            <a:xfrm>
              <a:off x="5894490" y="4330753"/>
              <a:ext cx="849310" cy="849310"/>
              <a:chOff x="6314351" y="3365459"/>
              <a:chExt cx="1367823" cy="1367823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0E44CC4-FB84-3946-B594-551CE18761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4351" y="3365459"/>
                <a:ext cx="1367823" cy="1367823"/>
              </a:xfrm>
              <a:prstGeom prst="rect">
                <a:avLst/>
              </a:prstGeom>
            </p:spPr>
          </p:pic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6F57052-712F-D84B-A015-041FA47D3F5D}"/>
                  </a:ext>
                </a:extLst>
              </p:cNvPr>
              <p:cNvSpPr/>
              <p:nvPr/>
            </p:nvSpPr>
            <p:spPr>
              <a:xfrm>
                <a:off x="6788635" y="3835809"/>
                <a:ext cx="426575" cy="426575"/>
              </a:xfrm>
              <a:prstGeom prst="ellipse">
                <a:avLst/>
              </a:prstGeom>
              <a:solidFill>
                <a:schemeClr val="bg1"/>
              </a:solidFill>
              <a:ln w="50800" cap="rnd">
                <a:solidFill>
                  <a:schemeClr val="tx1"/>
                </a:solidFill>
                <a:prstDash val="lgDash"/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7BD6695E-5D35-F640-ABEC-9FEAFD7FF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8826" y="3858221"/>
                <a:ext cx="381000" cy="393022"/>
              </a:xfrm>
              <a:prstGeom prst="rect">
                <a:avLst/>
              </a:prstGeom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982930D-6597-4048-B181-3B2C0C34D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2368" y="3670168"/>
              <a:ext cx="1130432" cy="11304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484FE9F-449D-B045-B441-DC3A097B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31961" y="3388951"/>
              <a:ext cx="1130432" cy="113043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A5A80F8-0264-CC40-9306-4B54A17AF5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6155" y="2895600"/>
            <a:ext cx="941789" cy="941789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A8ACF2A-49A2-7D40-9815-8F1E477616DB}"/>
              </a:ext>
            </a:extLst>
          </p:cNvPr>
          <p:cNvSpPr txBox="1"/>
          <p:nvPr/>
        </p:nvSpPr>
        <p:spPr>
          <a:xfrm>
            <a:off x="3482670" y="2260684"/>
            <a:ext cx="24609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</a:rPr>
              <a:t>CompraCasa</a:t>
            </a:r>
            <a:r>
              <a:rPr lang="es-ES_tradnl" sz="105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</a:rPr>
              <a:t>(</a:t>
            </a:r>
            <a:r>
              <a:rPr lang="es-ES_tradnl" sz="1050" i="1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</a:rPr>
              <a:t>500 ETH, 0xXYZ789</a:t>
            </a:r>
            <a:r>
              <a:rPr lang="es-ES_tradnl" sz="105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</a:rPr>
              <a:t>)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84115AD-3653-A245-8348-B87BD247628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73942" y="1681200"/>
            <a:ext cx="45658" cy="2535542"/>
          </a:xfrm>
          <a:prstGeom prst="bentConnector3">
            <a:avLst>
              <a:gd name="adj1" fmla="val 8899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8CC2B87-E87C-0B49-8673-5C1BC92D1DAF}"/>
              </a:ext>
            </a:extLst>
          </p:cNvPr>
          <p:cNvSpPr/>
          <p:nvPr/>
        </p:nvSpPr>
        <p:spPr>
          <a:xfrm>
            <a:off x="5540525" y="4495800"/>
            <a:ext cx="9364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i="1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</a:rPr>
              <a:t>0xXYZ789</a:t>
            </a:r>
            <a:endParaRPr lang="es-ES_tradnl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484BE2-B61B-ED4D-B6C5-A59AFF7FC769}"/>
              </a:ext>
            </a:extLst>
          </p:cNvPr>
          <p:cNvSpPr/>
          <p:nvPr/>
        </p:nvSpPr>
        <p:spPr>
          <a:xfrm>
            <a:off x="3063653" y="4631323"/>
            <a:ext cx="9749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i="1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</a:rPr>
              <a:t>0xabc123</a:t>
            </a:r>
            <a:endParaRPr lang="es-ES_tradnl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806A7B7-A3B1-2142-B5AF-26373A749A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4500" y="2895600"/>
            <a:ext cx="772100" cy="7721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9E8448C-50C2-A441-86D7-885638804FD0}"/>
              </a:ext>
            </a:extLst>
          </p:cNvPr>
          <p:cNvSpPr txBox="1"/>
          <p:nvPr/>
        </p:nvSpPr>
        <p:spPr>
          <a:xfrm>
            <a:off x="7927420" y="436374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Cuenta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53B2B74-E50A-FF42-A480-2380DE5595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6998" y="3103429"/>
            <a:ext cx="1027665" cy="102766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A20FDDE-6CDC-C649-A40B-A8BD21BAAA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27420" y="3899320"/>
            <a:ext cx="463410" cy="46341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B7ABD8A-8575-E148-90D0-81DB3AF465FA}"/>
              </a:ext>
            </a:extLst>
          </p:cNvPr>
          <p:cNvSpPr/>
          <p:nvPr/>
        </p:nvSpPr>
        <p:spPr>
          <a:xfrm>
            <a:off x="7891351" y="4631323"/>
            <a:ext cx="989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i="1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</a:rPr>
              <a:t>0xefg456</a:t>
            </a:r>
            <a:endParaRPr lang="es-ES_tradnl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AB108DD-0700-5F4C-A0AB-40ABB5CCF197}"/>
              </a:ext>
            </a:extLst>
          </p:cNvPr>
          <p:cNvSpPr txBox="1"/>
          <p:nvPr/>
        </p:nvSpPr>
        <p:spPr>
          <a:xfrm>
            <a:off x="4038600" y="1916520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Transacción</a:t>
            </a:r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7349EC44-8BC8-A64C-91B6-CE7BC13A97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15061" y="1741527"/>
            <a:ext cx="21696" cy="2329844"/>
          </a:xfrm>
          <a:prstGeom prst="bentConnector3">
            <a:avLst>
              <a:gd name="adj1" fmla="val -15687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488B9598-806A-8E4F-BF72-F55079615F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7400" y="2905700"/>
            <a:ext cx="941789" cy="94178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B673EEE-9DC3-6447-9D07-4C32DC4413F2}"/>
              </a:ext>
            </a:extLst>
          </p:cNvPr>
          <p:cNvSpPr txBox="1"/>
          <p:nvPr/>
        </p:nvSpPr>
        <p:spPr>
          <a:xfrm>
            <a:off x="9535993" y="4155056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Vender Casa</a:t>
            </a:r>
          </a:p>
        </p:txBody>
      </p: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CE2F8224-50E3-BE43-93D3-23CCED323325}"/>
              </a:ext>
            </a:extLst>
          </p:cNvPr>
          <p:cNvCxnSpPr>
            <a:cxnSpLocks/>
          </p:cNvCxnSpPr>
          <p:nvPr/>
        </p:nvCxnSpPr>
        <p:spPr>
          <a:xfrm rot="5400000">
            <a:off x="9214623" y="3984715"/>
            <a:ext cx="208688" cy="1880282"/>
          </a:xfrm>
          <a:prstGeom prst="bentConnector3">
            <a:avLst>
              <a:gd name="adj1" fmla="val 2436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D9E709-9A3E-2E42-95E8-83EF03A5BCF6}"/>
              </a:ext>
            </a:extLst>
          </p:cNvPr>
          <p:cNvSpPr txBox="1"/>
          <p:nvPr/>
        </p:nvSpPr>
        <p:spPr>
          <a:xfrm>
            <a:off x="6553200" y="2270844"/>
            <a:ext cx="12923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</a:rPr>
              <a:t>EstaDisponible</a:t>
            </a:r>
            <a:r>
              <a:rPr lang="es-ES_tradnl" sz="105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</a:rPr>
              <a:t>(?)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00DAA-006C-FB45-828A-BCF8A295342F}"/>
              </a:ext>
            </a:extLst>
          </p:cNvPr>
          <p:cNvSpPr txBox="1"/>
          <p:nvPr/>
        </p:nvSpPr>
        <p:spPr>
          <a:xfrm>
            <a:off x="6477000" y="1926680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Transacción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FDAC65B-20F2-194D-A7B6-1D1C95925107}"/>
              </a:ext>
            </a:extLst>
          </p:cNvPr>
          <p:cNvSpPr txBox="1"/>
          <p:nvPr/>
        </p:nvSpPr>
        <p:spPr>
          <a:xfrm>
            <a:off x="1968574" y="5414930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500 ETH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4F12809-6D1F-3D4D-91AF-4676996EE332}"/>
              </a:ext>
            </a:extLst>
          </p:cNvPr>
          <p:cNvSpPr txBox="1"/>
          <p:nvPr/>
        </p:nvSpPr>
        <p:spPr>
          <a:xfrm>
            <a:off x="8775562" y="5399690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Escrituras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9A5F544-04F3-F443-B27A-B8826E883947}"/>
              </a:ext>
            </a:extLst>
          </p:cNvPr>
          <p:cNvSpPr txBox="1"/>
          <p:nvPr/>
        </p:nvSpPr>
        <p:spPr>
          <a:xfrm>
            <a:off x="9603426" y="388620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b="1" dirty="0">
                <a:latin typeface="Sailec" pitchFamily="2" charset="77"/>
              </a:rPr>
              <a:t> Escrituras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2FDFE33A-6F7B-714B-A2D1-38B8FBF407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1" y="5029199"/>
            <a:ext cx="2176122" cy="221704"/>
          </a:xfrm>
          <a:prstGeom prst="bentConnector4">
            <a:avLst>
              <a:gd name="adj1" fmla="val -54"/>
              <a:gd name="adj2" fmla="val 2031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44628CC2-A653-454A-AF6D-286778DD2171}"/>
              </a:ext>
            </a:extLst>
          </p:cNvPr>
          <p:cNvCxnSpPr>
            <a:cxnSpLocks/>
          </p:cNvCxnSpPr>
          <p:nvPr/>
        </p:nvCxnSpPr>
        <p:spPr>
          <a:xfrm rot="5400000" flipH="1">
            <a:off x="4607347" y="3838451"/>
            <a:ext cx="311803" cy="2513103"/>
          </a:xfrm>
          <a:prstGeom prst="bentConnector3">
            <a:avLst>
              <a:gd name="adj1" fmla="val -7331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DF24294-A79A-8947-9403-CBC6C675E80F}"/>
              </a:ext>
            </a:extLst>
          </p:cNvPr>
          <p:cNvSpPr txBox="1"/>
          <p:nvPr/>
        </p:nvSpPr>
        <p:spPr>
          <a:xfrm>
            <a:off x="3472510" y="5884967"/>
            <a:ext cx="2326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</a:rPr>
              <a:t>VenderCasa</a:t>
            </a:r>
            <a:r>
              <a:rPr lang="es-ES_tradnl" sz="105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</a:rPr>
              <a:t>(</a:t>
            </a:r>
            <a:r>
              <a:rPr lang="es-ES_tradnl" sz="1050" i="1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</a:rPr>
              <a:t>Escrituras, 0xabc123</a:t>
            </a:r>
            <a:r>
              <a:rPr lang="es-ES_tradnl" sz="1050" i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5D1CD44-8B79-1E41-9F8A-97572717CAA9}"/>
              </a:ext>
            </a:extLst>
          </p:cNvPr>
          <p:cNvSpPr txBox="1"/>
          <p:nvPr/>
        </p:nvSpPr>
        <p:spPr>
          <a:xfrm>
            <a:off x="4028440" y="5540803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Transacción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5C7381F-6224-8544-8BF5-9659A50D4924}"/>
              </a:ext>
            </a:extLst>
          </p:cNvPr>
          <p:cNvSpPr txBox="1"/>
          <p:nvPr/>
        </p:nvSpPr>
        <p:spPr>
          <a:xfrm>
            <a:off x="6553200" y="5867400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5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</a:rPr>
              <a:t>EstaDisponible</a:t>
            </a:r>
            <a:r>
              <a:rPr lang="es-ES_tradnl" sz="1050" i="1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</a:rPr>
              <a:t>(Si)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D630358-07FC-424E-8891-91D416B315ED}"/>
              </a:ext>
            </a:extLst>
          </p:cNvPr>
          <p:cNvSpPr txBox="1"/>
          <p:nvPr/>
        </p:nvSpPr>
        <p:spPr>
          <a:xfrm>
            <a:off x="6488476" y="5544989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>
                <a:latin typeface="Sailec" pitchFamily="2" charset="77"/>
              </a:rPr>
              <a:t>Transacción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5123D31-2004-0F4C-99E3-69ECC41107DA}"/>
              </a:ext>
            </a:extLst>
          </p:cNvPr>
          <p:cNvSpPr/>
          <p:nvPr/>
        </p:nvSpPr>
        <p:spPr>
          <a:xfrm>
            <a:off x="152400" y="6397823"/>
            <a:ext cx="22541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</a:rPr>
              <a:t>*500 ETH ~=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</a:rPr>
              <a:t>292,674.01 USD</a:t>
            </a:r>
            <a:endParaRPr lang="es-ES_tradnl" sz="1200" dirty="0">
              <a:solidFill>
                <a:schemeClr val="bg1">
                  <a:lumMod val="65000"/>
                </a:schemeClr>
              </a:solidFill>
              <a:latin typeface="Sailec" pitchFamily="2" charset="77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1EBBD85-7DEF-674F-8642-9ACACADB0D0B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6322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A0883D-BB0A-1C45-A06A-1DC88BBC92D5}"/>
              </a:ext>
            </a:extLst>
          </p:cNvPr>
          <p:cNvSpPr/>
          <p:nvPr/>
        </p:nvSpPr>
        <p:spPr>
          <a:xfrm>
            <a:off x="2514600" y="3465493"/>
            <a:ext cx="72491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3"/>
              </a:rPr>
              <a:t>https://solidity.readthedocs.io/en/v0.4.0/solidity-by-example.html - safe-remote-purchase</a:t>
            </a:r>
            <a:endParaRPr lang="en-US" sz="2800" dirty="0">
              <a:effectLst/>
              <a:latin typeface="Sailec" pitchFamily="2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F4A1B-AA47-0E45-9726-FD91DC033AE4}"/>
              </a:ext>
            </a:extLst>
          </p:cNvPr>
          <p:cNvSpPr/>
          <p:nvPr/>
        </p:nvSpPr>
        <p:spPr>
          <a:xfrm>
            <a:off x="3833115" y="2540691"/>
            <a:ext cx="46121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Sailec" pitchFamily="2" charset="77"/>
              </a:rPr>
              <a:t>Safe Remote Purchase</a:t>
            </a:r>
            <a:endParaRPr lang="en-US" sz="3200" dirty="0">
              <a:effectLst/>
              <a:latin typeface="Sailec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0EE644-BA57-EE4D-A7E0-F291C3F35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52" y="4479029"/>
            <a:ext cx="2045348" cy="20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70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FA398-5C74-FE4D-8241-A41EBE14D81B}"/>
              </a:ext>
            </a:extLst>
          </p:cNvPr>
          <p:cNvSpPr txBox="1"/>
          <p:nvPr/>
        </p:nvSpPr>
        <p:spPr>
          <a:xfrm>
            <a:off x="762000" y="838200"/>
            <a:ext cx="10668000" cy="5651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_tradnl" sz="2000" b="1" dirty="0">
                <a:latin typeface="Sailec" pitchFamily="2" charset="77"/>
              </a:rPr>
              <a:t>1. Vendedor</a:t>
            </a:r>
            <a:r>
              <a:rPr lang="es-ES_tradnl" sz="2000" dirty="0">
                <a:latin typeface="Sailec" pitchFamily="2" charset="77"/>
              </a:rPr>
              <a:t> deposita 2, precio de producto es 1.  </a:t>
            </a:r>
          </a:p>
          <a:p>
            <a:pPr lvl="5" fontAlgn="base">
              <a:lnSpc>
                <a:spcPct val="150000"/>
              </a:lnSpc>
            </a:pPr>
            <a:r>
              <a:rPr lang="es-ES_tradnl" sz="2000" dirty="0">
                <a:latin typeface="Sailec" pitchFamily="2" charset="77"/>
              </a:rPr>
              <a:t>						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Balance de contrato es ahora </a:t>
            </a:r>
            <a:r>
              <a:rPr lang="es-ES_tradnl" sz="2000" b="1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2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 💰 </a:t>
            </a:r>
            <a:r>
              <a:rPr lang="es-ES_tradnl" sz="2000" dirty="0">
                <a:latin typeface="Sailec" pitchFamily="2" charset="77"/>
              </a:rPr>
              <a:t>💰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endParaRPr lang="es-ES_tradnl" sz="1000" dirty="0">
              <a:latin typeface="Sailec" pitchFamily="2" charset="77"/>
            </a:endParaRP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endParaRPr lang="es-ES_tradnl" sz="300" dirty="0">
              <a:latin typeface="Sailec" pitchFamily="2" charset="77"/>
            </a:endParaRPr>
          </a:p>
          <a:p>
            <a:pPr fontAlgn="base">
              <a:lnSpc>
                <a:spcPct val="150000"/>
              </a:lnSpc>
            </a:pPr>
            <a:r>
              <a:rPr lang="es-ES_tradnl" sz="2000" b="1" dirty="0">
                <a:latin typeface="Sailec" pitchFamily="2" charset="77"/>
              </a:rPr>
              <a:t>2. Comprador</a:t>
            </a:r>
            <a:r>
              <a:rPr lang="es-ES_tradnl" sz="2000" dirty="0">
                <a:latin typeface="Sailec" pitchFamily="2" charset="77"/>
              </a:rPr>
              <a:t> hace oferta, paga 2: 1 es el precio del producto, 1 es un depósito.</a:t>
            </a:r>
          </a:p>
          <a:p>
            <a:pPr fontAlgn="base">
              <a:lnSpc>
                <a:spcPct val="150000"/>
              </a:lnSpc>
            </a:pPr>
            <a:r>
              <a:rPr lang="es-ES_tradnl" sz="2000" dirty="0">
                <a:latin typeface="Sailec" pitchFamily="2" charset="77"/>
              </a:rPr>
              <a:t>					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     Balance del contrato ahora es </a:t>
            </a:r>
            <a:r>
              <a:rPr lang="es-ES_tradnl" sz="2000" b="1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4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 💰 💰 💰 </a:t>
            </a:r>
            <a:r>
              <a:rPr lang="es-ES_tradnl" sz="2000" dirty="0">
                <a:latin typeface="Sailec" pitchFamily="2" charset="77"/>
              </a:rPr>
              <a:t>💰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endParaRPr lang="es-ES_tradnl" sz="1000" dirty="0">
              <a:latin typeface="Sailec" pitchFamily="2" charset="77"/>
            </a:endParaRPr>
          </a:p>
          <a:p>
            <a:pPr fontAlgn="base">
              <a:lnSpc>
                <a:spcPct val="150000"/>
              </a:lnSpc>
            </a:pPr>
            <a:r>
              <a:rPr lang="es-ES_tradnl" sz="2000" b="1" dirty="0">
                <a:latin typeface="Sailec" pitchFamily="2" charset="77"/>
              </a:rPr>
              <a:t>3. Vendedor</a:t>
            </a:r>
            <a:r>
              <a:rPr lang="es-ES_tradnl" sz="2000" dirty="0">
                <a:latin typeface="Sailec" pitchFamily="2" charset="77"/>
              </a:rPr>
              <a:t> envía producto 🎁</a:t>
            </a:r>
          </a:p>
          <a:p>
            <a:pPr fontAlgn="base">
              <a:lnSpc>
                <a:spcPct val="150000"/>
              </a:lnSpc>
            </a:pPr>
            <a:r>
              <a:rPr lang="es-ES_tradnl" sz="2000" dirty="0">
                <a:latin typeface="Sailec" pitchFamily="2" charset="77"/>
              </a:rPr>
              <a:t>					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     Balance del contrato sigue en </a:t>
            </a:r>
            <a:r>
              <a:rPr lang="es-ES_tradnl" sz="2000" b="1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4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 💰 💰 💰 💰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endParaRPr lang="es-ES_tradnl" sz="1000" dirty="0">
              <a:latin typeface="Sailec" pitchFamily="2" charset="77"/>
            </a:endParaRPr>
          </a:p>
          <a:p>
            <a:pPr fontAlgn="base">
              <a:lnSpc>
                <a:spcPct val="150000"/>
              </a:lnSpc>
            </a:pPr>
            <a:r>
              <a:rPr lang="es-ES_tradnl" sz="2000" b="1" dirty="0">
                <a:latin typeface="Sailec" pitchFamily="2" charset="77"/>
              </a:rPr>
              <a:t>4. Comprador</a:t>
            </a:r>
            <a:r>
              <a:rPr lang="es-ES_tradnl" sz="2000" dirty="0">
                <a:latin typeface="Sailec" pitchFamily="2" charset="77"/>
              </a:rPr>
              <a:t> confirma recibo, recibe su depósito de 1 de regreso.</a:t>
            </a:r>
          </a:p>
          <a:p>
            <a:pPr fontAlgn="base">
              <a:lnSpc>
                <a:spcPct val="150000"/>
              </a:lnSpc>
            </a:pPr>
            <a:r>
              <a:rPr lang="es-ES_tradnl" sz="2000" dirty="0">
                <a:latin typeface="Sailec" pitchFamily="2" charset="77"/>
              </a:rPr>
              <a:t>							      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Balance ahora es </a:t>
            </a:r>
            <a:r>
              <a:rPr lang="es-ES_tradnl" sz="2000" b="1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3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 💰 💰 💰 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eriod"/>
            </a:pPr>
            <a:endParaRPr lang="es-ES_tradnl" sz="1000" dirty="0">
              <a:latin typeface="Sailec" pitchFamily="2" charset="77"/>
            </a:endParaRPr>
          </a:p>
          <a:p>
            <a:pPr fontAlgn="base">
              <a:lnSpc>
                <a:spcPct val="150000"/>
              </a:lnSpc>
            </a:pPr>
            <a:r>
              <a:rPr lang="es-ES_tradnl" sz="2000" b="1" dirty="0">
                <a:latin typeface="Sailec" pitchFamily="2" charset="77"/>
              </a:rPr>
              <a:t>5. Contrato</a:t>
            </a:r>
            <a:r>
              <a:rPr lang="es-ES_tradnl" sz="2000" dirty="0">
                <a:latin typeface="Sailec" pitchFamily="2" charset="77"/>
              </a:rPr>
              <a:t> envía 2 del depósito del vendedor, 1 del precio del producto ya enviado 💸. </a:t>
            </a:r>
          </a:p>
          <a:p>
            <a:pPr fontAlgn="base">
              <a:lnSpc>
                <a:spcPct val="150000"/>
              </a:lnSpc>
            </a:pPr>
            <a:r>
              <a:rPr lang="es-ES_tradnl" sz="2000" dirty="0">
                <a:latin typeface="Sailec" pitchFamily="2" charset="77"/>
              </a:rPr>
              <a:t>								      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Balance ahora es </a:t>
            </a:r>
            <a:r>
              <a:rPr lang="es-ES_tradnl" sz="2000" b="1" dirty="0">
                <a:solidFill>
                  <a:schemeClr val="bg1">
                    <a:lumMod val="50000"/>
                  </a:schemeClr>
                </a:solidFill>
                <a:latin typeface="Sailec" pitchFamily="2" charset="77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67632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F5F514-C00F-4F4E-BEB9-DC2B20FB94CC}"/>
              </a:ext>
            </a:extLst>
          </p:cNvPr>
          <p:cNvSpPr/>
          <p:nvPr/>
        </p:nvSpPr>
        <p:spPr>
          <a:xfrm>
            <a:off x="2819400" y="929356"/>
            <a:ext cx="8534400" cy="5371907"/>
          </a:xfrm>
          <a:prstGeom prst="roundRect">
            <a:avLst>
              <a:gd name="adj" fmla="val 3938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89A8-5AEF-A24C-B149-4462C98E04A2}"/>
              </a:ext>
            </a:extLst>
          </p:cNvPr>
          <p:cNvSpPr txBox="1"/>
          <p:nvPr/>
        </p:nvSpPr>
        <p:spPr>
          <a:xfrm>
            <a:off x="836645" y="914400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 err="1">
                <a:latin typeface="Sailec" pitchFamily="2" charset="77"/>
              </a:rPr>
              <a:t>Purchase.sol</a:t>
            </a:r>
            <a:endParaRPr lang="es-ES_tradnl" sz="1600" dirty="0">
              <a:latin typeface="Sailec" pitchFamily="2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06B225-D257-DD48-ABF2-B144BF45F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066800"/>
            <a:ext cx="5079718" cy="5152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9F9409-E1EF-EF4F-A9ED-8CD7FB3C42A9}"/>
              </a:ext>
            </a:extLst>
          </p:cNvPr>
          <p:cNvSpPr txBox="1"/>
          <p:nvPr/>
        </p:nvSpPr>
        <p:spPr>
          <a:xfrm>
            <a:off x="11582308" y="609600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latin typeface="Sailec" pitchFamily="2" charset="77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E9377-5A24-204A-92E2-0FC36B7A29F7}"/>
              </a:ext>
            </a:extLst>
          </p:cNvPr>
          <p:cNvSpPr txBox="1"/>
          <p:nvPr/>
        </p:nvSpPr>
        <p:spPr>
          <a:xfrm>
            <a:off x="533400" y="1549463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u="sng" dirty="0">
                <a:latin typeface="Sailec" pitchFamily="2" charset="77"/>
              </a:rPr>
              <a:t>Variables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304DA-4577-0841-BE28-F7E5F946E1D3}"/>
              </a:ext>
            </a:extLst>
          </p:cNvPr>
          <p:cNvSpPr txBox="1"/>
          <p:nvPr/>
        </p:nvSpPr>
        <p:spPr>
          <a:xfrm>
            <a:off x="533400" y="2065029"/>
            <a:ext cx="16017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i="1" dirty="0">
                <a:latin typeface="Sailec" pitchFamily="2" charset="77"/>
              </a:rPr>
              <a:t>Valor</a:t>
            </a:r>
          </a:p>
          <a:p>
            <a:r>
              <a:rPr lang="es-ES_tradnl" sz="2000" i="1" dirty="0">
                <a:latin typeface="Sailec" pitchFamily="2" charset="77"/>
              </a:rPr>
              <a:t>Vendedor</a:t>
            </a:r>
          </a:p>
          <a:p>
            <a:r>
              <a:rPr lang="es-ES_tradnl" sz="2000" i="1" dirty="0">
                <a:latin typeface="Sailec" pitchFamily="2" charset="77"/>
              </a:rPr>
              <a:t>Comprador</a:t>
            </a:r>
          </a:p>
          <a:p>
            <a:r>
              <a:rPr lang="es-ES_tradnl" sz="2000" i="1" dirty="0">
                <a:latin typeface="Sailec" pitchFamily="2" charset="77"/>
              </a:rPr>
              <a:t>Estado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3682FD-D21D-5C45-8170-00CC025D7337}"/>
              </a:ext>
            </a:extLst>
          </p:cNvPr>
          <p:cNvSpPr txBox="1"/>
          <p:nvPr/>
        </p:nvSpPr>
        <p:spPr>
          <a:xfrm>
            <a:off x="533400" y="3962400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u="sng" dirty="0">
                <a:latin typeface="Sailec" pitchFamily="2" charset="77"/>
              </a:rPr>
              <a:t>Constructor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4DE3C1-AA29-994D-9775-ACF52C94C1EF}"/>
              </a:ext>
            </a:extLst>
          </p:cNvPr>
          <p:cNvSpPr txBox="1"/>
          <p:nvPr/>
        </p:nvSpPr>
        <p:spPr>
          <a:xfrm>
            <a:off x="533400" y="4428053"/>
            <a:ext cx="205749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800" i="1" dirty="0">
                <a:latin typeface="Sailec" pitchFamily="2" charset="77"/>
              </a:rPr>
              <a:t>El vendedor invoca el contrato</a:t>
            </a:r>
          </a:p>
          <a:p>
            <a:endParaRPr lang="es-ES_tradnl" sz="1800" i="1" dirty="0">
              <a:latin typeface="Sailec" pitchFamily="2" charset="77"/>
            </a:endParaRPr>
          </a:p>
          <a:p>
            <a:r>
              <a:rPr lang="es-ES_tradnl" sz="1800" i="1" dirty="0">
                <a:latin typeface="Sailec" pitchFamily="2" charset="77"/>
              </a:rPr>
              <a:t>El valor a bloquear debe ser par</a:t>
            </a:r>
            <a:r>
              <a:rPr lang="es-ES_tradnl" sz="1600" i="1" dirty="0">
                <a:latin typeface="Sailec" pitchFamily="2" charset="77"/>
              </a:rPr>
              <a:t>  (la mitad de </a:t>
            </a:r>
            <a:r>
              <a:rPr lang="es-ES_tradnl" sz="1600" b="1" i="1" dirty="0">
                <a:latin typeface="Sailec" pitchFamily="2" charset="77"/>
              </a:rPr>
              <a:t>costo * 2</a:t>
            </a:r>
            <a:r>
              <a:rPr lang="es-ES_tradnl" sz="1600" i="1" dirty="0">
                <a:latin typeface="Sailec" pitchFamily="2" charset="77"/>
              </a:rPr>
              <a:t>)</a:t>
            </a:r>
            <a:endParaRPr lang="es-ES_tradnl" sz="1800" i="1" dirty="0">
              <a:latin typeface="Saile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46745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F5F514-C00F-4F4E-BEB9-DC2B20FB94CC}"/>
              </a:ext>
            </a:extLst>
          </p:cNvPr>
          <p:cNvSpPr/>
          <p:nvPr/>
        </p:nvSpPr>
        <p:spPr>
          <a:xfrm>
            <a:off x="2819400" y="929356"/>
            <a:ext cx="8534400" cy="5371907"/>
          </a:xfrm>
          <a:prstGeom prst="roundRect">
            <a:avLst>
              <a:gd name="adj" fmla="val 3938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89A8-5AEF-A24C-B149-4462C98E04A2}"/>
              </a:ext>
            </a:extLst>
          </p:cNvPr>
          <p:cNvSpPr txBox="1"/>
          <p:nvPr/>
        </p:nvSpPr>
        <p:spPr>
          <a:xfrm>
            <a:off x="836645" y="914400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 err="1">
                <a:latin typeface="Sailec" pitchFamily="2" charset="77"/>
              </a:rPr>
              <a:t>Purchase.sol</a:t>
            </a:r>
            <a:endParaRPr lang="es-ES_tradnl" sz="1600" dirty="0">
              <a:latin typeface="Sailec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F9409-E1EF-EF4F-A9ED-8CD7FB3C42A9}"/>
              </a:ext>
            </a:extLst>
          </p:cNvPr>
          <p:cNvSpPr txBox="1"/>
          <p:nvPr/>
        </p:nvSpPr>
        <p:spPr>
          <a:xfrm>
            <a:off x="11582308" y="609600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latin typeface="Sailec" pitchFamily="2" charset="77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E9377-5A24-204A-92E2-0FC36B7A29F7}"/>
              </a:ext>
            </a:extLst>
          </p:cNvPr>
          <p:cNvSpPr txBox="1"/>
          <p:nvPr/>
        </p:nvSpPr>
        <p:spPr>
          <a:xfrm>
            <a:off x="533400" y="1549463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u="sng" dirty="0">
                <a:latin typeface="Sailec" pitchFamily="2" charset="77"/>
              </a:rPr>
              <a:t>Modificadores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304DA-4577-0841-BE28-F7E5F946E1D3}"/>
              </a:ext>
            </a:extLst>
          </p:cNvPr>
          <p:cNvSpPr txBox="1"/>
          <p:nvPr/>
        </p:nvSpPr>
        <p:spPr>
          <a:xfrm>
            <a:off x="533400" y="2065028"/>
            <a:ext cx="1970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i="1" dirty="0">
                <a:latin typeface="Sailec" pitchFamily="2" charset="77"/>
              </a:rPr>
              <a:t>Middlewares de validación.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1EB8F-86A5-2442-88C7-AC17FC171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272" y="1039051"/>
            <a:ext cx="3385717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9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F5F514-C00F-4F4E-BEB9-DC2B20FB94CC}"/>
              </a:ext>
            </a:extLst>
          </p:cNvPr>
          <p:cNvSpPr/>
          <p:nvPr/>
        </p:nvSpPr>
        <p:spPr>
          <a:xfrm>
            <a:off x="2819400" y="929356"/>
            <a:ext cx="8534400" cy="5371907"/>
          </a:xfrm>
          <a:prstGeom prst="roundRect">
            <a:avLst>
              <a:gd name="adj" fmla="val 3938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89A8-5AEF-A24C-B149-4462C98E04A2}"/>
              </a:ext>
            </a:extLst>
          </p:cNvPr>
          <p:cNvSpPr txBox="1"/>
          <p:nvPr/>
        </p:nvSpPr>
        <p:spPr>
          <a:xfrm>
            <a:off x="836645" y="914400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 err="1">
                <a:latin typeface="Sailec" pitchFamily="2" charset="77"/>
              </a:rPr>
              <a:t>Purchase.sol</a:t>
            </a:r>
            <a:endParaRPr lang="es-ES_tradnl" sz="1600" dirty="0">
              <a:latin typeface="Sailec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F9409-E1EF-EF4F-A9ED-8CD7FB3C42A9}"/>
              </a:ext>
            </a:extLst>
          </p:cNvPr>
          <p:cNvSpPr txBox="1"/>
          <p:nvPr/>
        </p:nvSpPr>
        <p:spPr>
          <a:xfrm>
            <a:off x="11582308" y="60960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latin typeface="Sailec" pitchFamily="2" charset="77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E9377-5A24-204A-92E2-0FC36B7A29F7}"/>
              </a:ext>
            </a:extLst>
          </p:cNvPr>
          <p:cNvSpPr txBox="1"/>
          <p:nvPr/>
        </p:nvSpPr>
        <p:spPr>
          <a:xfrm>
            <a:off x="533400" y="154946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u="sng" dirty="0">
                <a:latin typeface="Sailec" pitchFamily="2" charset="77"/>
              </a:rPr>
              <a:t>Funciones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304DA-4577-0841-BE28-F7E5F946E1D3}"/>
              </a:ext>
            </a:extLst>
          </p:cNvPr>
          <p:cNvSpPr txBox="1"/>
          <p:nvPr/>
        </p:nvSpPr>
        <p:spPr>
          <a:xfrm>
            <a:off x="533400" y="2065028"/>
            <a:ext cx="197041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i="1" u="sng" dirty="0">
                <a:latin typeface="Sailec" pitchFamily="2" charset="77"/>
              </a:rPr>
              <a:t>Abortar</a:t>
            </a:r>
            <a:r>
              <a:rPr lang="es-ES_tradnl" sz="2000" i="1" dirty="0">
                <a:latin typeface="Sailec" pitchFamily="2" charset="77"/>
              </a:rPr>
              <a:t>: </a:t>
            </a:r>
          </a:p>
          <a:p>
            <a:endParaRPr lang="es-ES_tradnl" sz="2000" i="1" dirty="0">
              <a:latin typeface="Sailec" pitchFamily="2" charset="77"/>
            </a:endParaRPr>
          </a:p>
          <a:p>
            <a:r>
              <a:rPr lang="es-ES_tradnl" sz="2000" i="1" dirty="0">
                <a:latin typeface="Sailec" pitchFamily="2" charset="77"/>
              </a:rPr>
              <a:t>Solo la puede llamar el vendedor, y solo si el estado de la venta está en “Creado”</a:t>
            </a:r>
          </a:p>
          <a:p>
            <a:endParaRPr lang="es-ES_tradnl" sz="2000" i="1" dirty="0">
              <a:latin typeface="Sailec" pitchFamily="2" charset="77"/>
            </a:endParaRPr>
          </a:p>
          <a:p>
            <a:r>
              <a:rPr lang="es-ES_tradnl" sz="2000" i="1" dirty="0">
                <a:latin typeface="Sailec" pitchFamily="2" charset="77"/>
              </a:rPr>
              <a:t>El balance regresa al vendedor.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9F66C-1346-3444-9A00-244FA0AD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11991"/>
            <a:ext cx="7389091" cy="46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5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A2DA845-C4B5-6F47-B989-5C38F375E522}"/>
              </a:ext>
            </a:extLst>
          </p:cNvPr>
          <p:cNvSpPr/>
          <p:nvPr/>
        </p:nvSpPr>
        <p:spPr>
          <a:xfrm>
            <a:off x="4191000" y="301823"/>
            <a:ext cx="7380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sym typeface="Montserrat"/>
              </a:rPr>
              <a:t>Solidity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F5F514-C00F-4F4E-BEB9-DC2B20FB94CC}"/>
              </a:ext>
            </a:extLst>
          </p:cNvPr>
          <p:cNvSpPr/>
          <p:nvPr/>
        </p:nvSpPr>
        <p:spPr>
          <a:xfrm>
            <a:off x="2819400" y="929356"/>
            <a:ext cx="8534400" cy="5371907"/>
          </a:xfrm>
          <a:prstGeom prst="roundRect">
            <a:avLst>
              <a:gd name="adj" fmla="val 3938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89A8-5AEF-A24C-B149-4462C98E04A2}"/>
              </a:ext>
            </a:extLst>
          </p:cNvPr>
          <p:cNvSpPr txBox="1"/>
          <p:nvPr/>
        </p:nvSpPr>
        <p:spPr>
          <a:xfrm>
            <a:off x="836645" y="914400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 err="1">
                <a:latin typeface="Sailec" pitchFamily="2" charset="77"/>
              </a:rPr>
              <a:t>Purchase.sol</a:t>
            </a:r>
            <a:endParaRPr lang="es-ES_tradnl" sz="1600" dirty="0">
              <a:latin typeface="Sailec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F9409-E1EF-EF4F-A9ED-8CD7FB3C42A9}"/>
              </a:ext>
            </a:extLst>
          </p:cNvPr>
          <p:cNvSpPr txBox="1"/>
          <p:nvPr/>
        </p:nvSpPr>
        <p:spPr>
          <a:xfrm>
            <a:off x="11582308" y="60960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latin typeface="Sailec" pitchFamily="2" charset="77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E9377-5A24-204A-92E2-0FC36B7A29F7}"/>
              </a:ext>
            </a:extLst>
          </p:cNvPr>
          <p:cNvSpPr txBox="1"/>
          <p:nvPr/>
        </p:nvSpPr>
        <p:spPr>
          <a:xfrm>
            <a:off x="533400" y="154946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u="sng" dirty="0">
                <a:latin typeface="Sailec" pitchFamily="2" charset="77"/>
              </a:rPr>
              <a:t>Funciones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304DA-4577-0841-BE28-F7E5F946E1D3}"/>
              </a:ext>
            </a:extLst>
          </p:cNvPr>
          <p:cNvSpPr txBox="1"/>
          <p:nvPr/>
        </p:nvSpPr>
        <p:spPr>
          <a:xfrm>
            <a:off x="533400" y="2065028"/>
            <a:ext cx="19704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i="1" u="sng" dirty="0">
                <a:latin typeface="Sailec" pitchFamily="2" charset="77"/>
              </a:rPr>
              <a:t>Confirmar Compra</a:t>
            </a:r>
            <a:r>
              <a:rPr lang="es-ES_tradnl" sz="2000" i="1" dirty="0">
                <a:latin typeface="Sailec" pitchFamily="2" charset="77"/>
              </a:rPr>
              <a:t>: </a:t>
            </a:r>
          </a:p>
          <a:p>
            <a:endParaRPr lang="es-ES_tradnl" sz="2000" i="1" dirty="0">
              <a:latin typeface="Sailec" pitchFamily="2" charset="77"/>
            </a:endParaRPr>
          </a:p>
          <a:p>
            <a:r>
              <a:rPr lang="es-ES_tradnl" sz="2000" i="1" dirty="0">
                <a:latin typeface="Sailec" pitchFamily="2" charset="77"/>
              </a:rPr>
              <a:t>El comprador envía el </a:t>
            </a:r>
          </a:p>
          <a:p>
            <a:r>
              <a:rPr lang="es-ES_tradnl" sz="2000" b="1" i="1" dirty="0">
                <a:latin typeface="Sailec" pitchFamily="2" charset="77"/>
              </a:rPr>
              <a:t>costo * 2 </a:t>
            </a:r>
            <a:r>
              <a:rPr lang="es-ES_tradnl" sz="2000" i="1" dirty="0">
                <a:latin typeface="Sailec" pitchFamily="2" charset="77"/>
              </a:rPr>
              <a:t>en </a:t>
            </a:r>
            <a:r>
              <a:rPr lang="es-ES_tradnl" sz="2000" i="1" dirty="0" err="1">
                <a:latin typeface="Sailec" pitchFamily="2" charset="77"/>
              </a:rPr>
              <a:t>Ether</a:t>
            </a:r>
            <a:r>
              <a:rPr lang="es-ES_tradnl" sz="2000" i="1" dirty="0">
                <a:latin typeface="Sailec" pitchFamily="2" charset="77"/>
              </a:rPr>
              <a:t> que será bloqueado para confirmar y bloquear la venta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76A3E-E2ED-9949-ADA3-FBE714315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05" y="1144009"/>
            <a:ext cx="5810895" cy="494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04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2F5F514-C00F-4F4E-BEB9-DC2B20FB94CC}"/>
              </a:ext>
            </a:extLst>
          </p:cNvPr>
          <p:cNvSpPr/>
          <p:nvPr/>
        </p:nvSpPr>
        <p:spPr>
          <a:xfrm>
            <a:off x="2819399" y="228600"/>
            <a:ext cx="8781377" cy="6248400"/>
          </a:xfrm>
          <a:prstGeom prst="roundRect">
            <a:avLst>
              <a:gd name="adj" fmla="val 3938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s-ES_trad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CE89A8-5AEF-A24C-B149-4462C98E04A2}"/>
              </a:ext>
            </a:extLst>
          </p:cNvPr>
          <p:cNvSpPr txBox="1"/>
          <p:nvPr/>
        </p:nvSpPr>
        <p:spPr>
          <a:xfrm>
            <a:off x="836645" y="914400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600" dirty="0" err="1">
                <a:latin typeface="Sailec" pitchFamily="2" charset="77"/>
              </a:rPr>
              <a:t>Purchase.sol</a:t>
            </a:r>
            <a:endParaRPr lang="es-ES_tradnl" sz="1600" dirty="0">
              <a:latin typeface="Sailec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F9409-E1EF-EF4F-A9ED-8CD7FB3C42A9}"/>
              </a:ext>
            </a:extLst>
          </p:cNvPr>
          <p:cNvSpPr txBox="1"/>
          <p:nvPr/>
        </p:nvSpPr>
        <p:spPr>
          <a:xfrm>
            <a:off x="11582308" y="609600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latin typeface="Sailec" pitchFamily="2" charset="77"/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9E9377-5A24-204A-92E2-0FC36B7A29F7}"/>
              </a:ext>
            </a:extLst>
          </p:cNvPr>
          <p:cNvSpPr txBox="1"/>
          <p:nvPr/>
        </p:nvSpPr>
        <p:spPr>
          <a:xfrm>
            <a:off x="533400" y="1549463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u="sng" dirty="0">
                <a:latin typeface="Sailec" pitchFamily="2" charset="77"/>
              </a:rPr>
              <a:t>Funciones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304DA-4577-0841-BE28-F7E5F946E1D3}"/>
              </a:ext>
            </a:extLst>
          </p:cNvPr>
          <p:cNvSpPr txBox="1"/>
          <p:nvPr/>
        </p:nvSpPr>
        <p:spPr>
          <a:xfrm>
            <a:off x="533400" y="2065028"/>
            <a:ext cx="19704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i="1" u="sng" dirty="0">
                <a:latin typeface="Sailec" pitchFamily="2" charset="77"/>
              </a:rPr>
              <a:t>Confirmar</a:t>
            </a:r>
          </a:p>
          <a:p>
            <a:r>
              <a:rPr lang="es-ES_tradnl" sz="2000" i="1" u="sng" dirty="0" err="1">
                <a:latin typeface="Sailec" pitchFamily="2" charset="77"/>
              </a:rPr>
              <a:t>Recepcion</a:t>
            </a:r>
            <a:r>
              <a:rPr lang="es-ES_tradnl" sz="2000" i="1" dirty="0">
                <a:latin typeface="Sailec" pitchFamily="2" charset="77"/>
              </a:rPr>
              <a:t>: </a:t>
            </a:r>
          </a:p>
          <a:p>
            <a:endParaRPr lang="es-ES_tradnl" sz="2000" i="1" dirty="0">
              <a:latin typeface="Sailec" pitchFamily="2" charset="77"/>
            </a:endParaRPr>
          </a:p>
          <a:p>
            <a:r>
              <a:rPr lang="es-ES_tradnl" sz="2000" i="1" dirty="0">
                <a:latin typeface="Sailec" pitchFamily="2" charset="77"/>
              </a:rPr>
              <a:t>El comprador confirma recepción,</a:t>
            </a:r>
          </a:p>
          <a:p>
            <a:endParaRPr lang="es-ES_tradnl" sz="2000" i="1" dirty="0">
              <a:latin typeface="Sailec" pitchFamily="2" charset="77"/>
            </a:endParaRPr>
          </a:p>
          <a:p>
            <a:r>
              <a:rPr lang="es-ES_tradnl" sz="2000" i="1" dirty="0">
                <a:latin typeface="Sailec" pitchFamily="2" charset="77"/>
              </a:rPr>
              <a:t>El excedente se regresa al comprador</a:t>
            </a:r>
          </a:p>
          <a:p>
            <a:endParaRPr lang="es-ES_tradnl" sz="2000" i="1" dirty="0">
              <a:latin typeface="Sailec" pitchFamily="2" charset="77"/>
            </a:endParaRPr>
          </a:p>
          <a:p>
            <a:r>
              <a:rPr lang="es-ES_tradnl" sz="2000" i="1" dirty="0">
                <a:latin typeface="Sailec" pitchFamily="2" charset="77"/>
              </a:rPr>
              <a:t>El monto se transfiere al vendedor.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26BD5-5EBA-784A-A948-9BF877710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67" y="319781"/>
            <a:ext cx="5192472" cy="607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21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47375" y="4456150"/>
            <a:ext cx="6844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04">
            <a:extLst>
              <a:ext uri="{FF2B5EF4-FFF2-40B4-BE49-F238E27FC236}">
                <a16:creationId xmlns:a16="http://schemas.microsoft.com/office/drawing/2014/main" id="{9843AC95-E45A-CF4C-8986-6AE9670B64AE}"/>
              </a:ext>
            </a:extLst>
          </p:cNvPr>
          <p:cNvSpPr txBox="1"/>
          <p:nvPr/>
        </p:nvSpPr>
        <p:spPr>
          <a:xfrm>
            <a:off x="579786" y="1327290"/>
            <a:ext cx="11078814" cy="43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Smart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Contracts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Solidity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¿Por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usar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Blockchain?</a:t>
            </a:r>
            <a:b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</a:br>
            <a:endParaRPr lang="en-US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Conclusión</a:t>
            </a:r>
            <a:endParaRPr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4F21A1-2644-B44A-A7C4-40A9E030E121}"/>
              </a:ext>
            </a:extLst>
          </p:cNvPr>
          <p:cNvSpPr/>
          <p:nvPr/>
        </p:nvSpPr>
        <p:spPr>
          <a:xfrm flipH="1">
            <a:off x="457200" y="3657600"/>
            <a:ext cx="1400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7263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740BFA15-3027-2F4C-A412-919EA0CB6598}"/>
              </a:ext>
            </a:extLst>
          </p:cNvPr>
          <p:cNvSpPr txBox="1"/>
          <p:nvPr/>
        </p:nvSpPr>
        <p:spPr>
          <a:xfrm>
            <a:off x="905251" y="990600"/>
            <a:ext cx="610514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Font typeface="Wingdings" pitchFamily="2" charset="2"/>
              <a:buChar char="§"/>
            </a:pPr>
            <a:r>
              <a:rPr lang="es-ES_tradnl" sz="2800" dirty="0">
                <a:latin typeface="Sailec" pitchFamily="2" charset="77"/>
              </a:rPr>
              <a:t>Transacciones frecuentes entre partes</a:t>
            </a:r>
          </a:p>
          <a:p>
            <a:pPr marL="457200" indent="-457200" algn="just">
              <a:buFont typeface="Wingdings" pitchFamily="2" charset="2"/>
              <a:buChar char="§"/>
            </a:pPr>
            <a:endParaRPr lang="es-ES_tradnl" sz="2800" dirty="0">
              <a:latin typeface="Sailec" pitchFamily="2" charset="77"/>
            </a:endParaRPr>
          </a:p>
          <a:p>
            <a:pPr marL="457200" indent="-457200" algn="just">
              <a:buFont typeface="Wingdings" pitchFamily="2" charset="2"/>
              <a:buChar char="§"/>
            </a:pPr>
            <a:r>
              <a:rPr lang="es-ES_tradnl" sz="2800" dirty="0">
                <a:latin typeface="Sailec" pitchFamily="2" charset="77"/>
              </a:rPr>
              <a:t>Tareas manuales o repetitivas.</a:t>
            </a:r>
          </a:p>
          <a:p>
            <a:pPr marL="457200" indent="-457200" algn="just">
              <a:buFont typeface="Wingdings" pitchFamily="2" charset="2"/>
              <a:buChar char="§"/>
            </a:pPr>
            <a:endParaRPr lang="es-ES_tradnl" sz="2800" dirty="0">
              <a:latin typeface="Sailec" pitchFamily="2" charset="77"/>
            </a:endParaRPr>
          </a:p>
          <a:p>
            <a:pPr marL="457200" indent="-457200" algn="just">
              <a:buFont typeface="Wingdings" pitchFamily="2" charset="2"/>
              <a:buChar char="§"/>
            </a:pPr>
            <a:r>
              <a:rPr lang="es-ES_tradnl" sz="2800" dirty="0">
                <a:latin typeface="Sailec" pitchFamily="2" charset="77"/>
              </a:rPr>
              <a:t>Una </a:t>
            </a:r>
            <a:r>
              <a:rPr lang="es-ES_tradnl" sz="2800" b="1" dirty="0" err="1">
                <a:latin typeface="Sailec" pitchFamily="2" charset="77"/>
              </a:rPr>
              <a:t>Blockchain</a:t>
            </a:r>
            <a:r>
              <a:rPr lang="es-ES_tradnl" sz="2800" dirty="0">
                <a:latin typeface="Sailec" pitchFamily="2" charset="77"/>
              </a:rPr>
              <a:t> actúa como una base de datos compartida y la única fuente de verdad.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B19DC-BC27-9246-8A93-0849CB0FAC97}"/>
              </a:ext>
            </a:extLst>
          </p:cNvPr>
          <p:cNvSpPr/>
          <p:nvPr/>
        </p:nvSpPr>
        <p:spPr>
          <a:xfrm>
            <a:off x="5029200" y="301823"/>
            <a:ext cx="6922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¿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Por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usar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Blockchain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6BF95-42FC-524B-AA0D-1EA03E48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373" y="2427687"/>
            <a:ext cx="2002627" cy="20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9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996EA-4292-A540-BC45-90B2C57A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128" y="-841611"/>
            <a:ext cx="12732256" cy="85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7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740BFA15-3027-2F4C-A412-919EA0CB6598}"/>
              </a:ext>
            </a:extLst>
          </p:cNvPr>
          <p:cNvSpPr txBox="1"/>
          <p:nvPr/>
        </p:nvSpPr>
        <p:spPr>
          <a:xfrm>
            <a:off x="905251" y="990600"/>
            <a:ext cx="610514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Font typeface="Wingdings" pitchFamily="2" charset="2"/>
              <a:buChar char="§"/>
            </a:pPr>
            <a:r>
              <a:rPr lang="es-ES_tradnl" sz="2800" dirty="0">
                <a:latin typeface="Sailec" pitchFamily="2" charset="77"/>
              </a:rPr>
              <a:t>Los </a:t>
            </a:r>
            <a:r>
              <a:rPr lang="es-ES_tradnl" sz="2800" b="1" dirty="0">
                <a:latin typeface="Sailec" pitchFamily="2" charset="77"/>
              </a:rPr>
              <a:t>Contratos Inteligentes </a:t>
            </a:r>
            <a:r>
              <a:rPr lang="es-ES_tradnl" sz="2800" dirty="0">
                <a:latin typeface="Sailec" pitchFamily="2" charset="77"/>
              </a:rPr>
              <a:t>automatizan aprobaciones, cálculos y otras actividades que tienden al desvío y el error.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B19DC-BC27-9246-8A93-0849CB0FAC97}"/>
              </a:ext>
            </a:extLst>
          </p:cNvPr>
          <p:cNvSpPr/>
          <p:nvPr/>
        </p:nvSpPr>
        <p:spPr>
          <a:xfrm>
            <a:off x="5029200" y="301823"/>
            <a:ext cx="6922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¿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Por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usar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Blockchain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B013-5089-B244-8ED5-0A8093949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372" y="2427687"/>
            <a:ext cx="2002627" cy="200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67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47375" y="4456150"/>
            <a:ext cx="6844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04">
            <a:extLst>
              <a:ext uri="{FF2B5EF4-FFF2-40B4-BE49-F238E27FC236}">
                <a16:creationId xmlns:a16="http://schemas.microsoft.com/office/drawing/2014/main" id="{9843AC95-E45A-CF4C-8986-6AE9670B64AE}"/>
              </a:ext>
            </a:extLst>
          </p:cNvPr>
          <p:cNvSpPr txBox="1"/>
          <p:nvPr/>
        </p:nvSpPr>
        <p:spPr>
          <a:xfrm>
            <a:off x="579786" y="1327290"/>
            <a:ext cx="11078814" cy="43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Smart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Contracts</a:t>
            </a: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¿Por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usar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Blockchain?</a:t>
            </a:r>
            <a:b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</a:br>
            <a:endParaRPr lang="en-US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Conclusión</a:t>
            </a:r>
            <a:endParaRPr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4F21A1-2644-B44A-A7C4-40A9E030E121}"/>
              </a:ext>
            </a:extLst>
          </p:cNvPr>
          <p:cNvSpPr/>
          <p:nvPr/>
        </p:nvSpPr>
        <p:spPr>
          <a:xfrm flipH="1">
            <a:off x="457200" y="4550650"/>
            <a:ext cx="1400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8439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740BFA15-3027-2F4C-A412-919EA0CB6598}"/>
              </a:ext>
            </a:extLst>
          </p:cNvPr>
          <p:cNvSpPr txBox="1"/>
          <p:nvPr/>
        </p:nvSpPr>
        <p:spPr>
          <a:xfrm>
            <a:off x="905251" y="990600"/>
            <a:ext cx="10524749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_tradnl" sz="2800" dirty="0">
                <a:latin typeface="Sailec" pitchFamily="2" charset="77"/>
              </a:rPr>
              <a:t>La tecnología del </a:t>
            </a:r>
            <a:r>
              <a:rPr lang="es-ES_tradnl" sz="2800" b="1" dirty="0" err="1">
                <a:latin typeface="Sailec" pitchFamily="2" charset="77"/>
              </a:rPr>
              <a:t>Blockchain</a:t>
            </a:r>
            <a:r>
              <a:rPr lang="es-ES_tradnl" sz="2800" dirty="0">
                <a:latin typeface="Sailec" pitchFamily="2" charset="77"/>
              </a:rPr>
              <a:t> de </a:t>
            </a:r>
            <a:r>
              <a:rPr lang="es-ES_tradnl" sz="2800" b="1" dirty="0" err="1">
                <a:latin typeface="Sailec" pitchFamily="2" charset="77"/>
              </a:rPr>
              <a:t>Ethereum</a:t>
            </a:r>
            <a:r>
              <a:rPr lang="es-ES_tradnl" sz="2800" dirty="0">
                <a:latin typeface="Sailec" pitchFamily="2" charset="77"/>
              </a:rPr>
              <a:t> ofrece la habilidad de crear aplicaciones </a:t>
            </a:r>
            <a:r>
              <a:rPr lang="es-ES_tradnl" sz="2800" dirty="0" err="1">
                <a:latin typeface="Sailec" pitchFamily="2" charset="77"/>
              </a:rPr>
              <a:t>decentralizadas</a:t>
            </a:r>
            <a:r>
              <a:rPr lang="es-ES_tradnl" sz="2800" dirty="0">
                <a:latin typeface="Sailec" pitchFamily="2" charset="77"/>
              </a:rPr>
              <a:t> que generen nuevos negocios y operaciones sin intermediarios y que son seguras y flexibles.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B19DC-BC27-9246-8A93-0849CB0FAC97}"/>
              </a:ext>
            </a:extLst>
          </p:cNvPr>
          <p:cNvSpPr/>
          <p:nvPr/>
        </p:nvSpPr>
        <p:spPr>
          <a:xfrm>
            <a:off x="6172200" y="378023"/>
            <a:ext cx="5673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Conclusión</a:t>
            </a:r>
            <a:endParaRPr lang="fr-FR" dirty="0">
              <a:solidFill>
                <a:schemeClr val="bg1">
                  <a:lumMod val="6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75200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740BFA15-3027-2F4C-A412-919EA0CB6598}"/>
              </a:ext>
            </a:extLst>
          </p:cNvPr>
          <p:cNvSpPr txBox="1"/>
          <p:nvPr/>
        </p:nvSpPr>
        <p:spPr>
          <a:xfrm>
            <a:off x="685800" y="1981200"/>
            <a:ext cx="10524749" cy="25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s-ES_tradnl" sz="4400" dirty="0">
                <a:latin typeface="Sailec" pitchFamily="2" charset="77"/>
                <a:hlinkClick r:id="rId3"/>
              </a:rPr>
              <a:t>github.com/oschvr/blockchain101</a:t>
            </a:r>
            <a:endParaRPr lang="es-ES_tradnl" sz="4400" dirty="0">
              <a:latin typeface="Sailec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EB19DC-BC27-9246-8A93-0849CB0FAC97}"/>
              </a:ext>
            </a:extLst>
          </p:cNvPr>
          <p:cNvSpPr/>
          <p:nvPr/>
        </p:nvSpPr>
        <p:spPr>
          <a:xfrm>
            <a:off x="6172200" y="378023"/>
            <a:ext cx="5673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Conclusión</a:t>
            </a:r>
            <a:endParaRPr lang="fr-FR" dirty="0">
              <a:solidFill>
                <a:schemeClr val="bg1">
                  <a:lumMod val="6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A695D-CEBE-C546-B033-1050CA0B4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65" y="4946015"/>
            <a:ext cx="1690370" cy="169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6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44F629-C700-D841-ABC1-3DE94E19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" y="0"/>
            <a:ext cx="12188389" cy="6858000"/>
          </a:xfrm>
          <a:prstGeom prst="rect">
            <a:avLst/>
          </a:prstGeom>
        </p:spPr>
      </p:pic>
      <p:sp>
        <p:nvSpPr>
          <p:cNvPr id="12" name="Shape 203">
            <a:extLst>
              <a:ext uri="{FF2B5EF4-FFF2-40B4-BE49-F238E27FC236}">
                <a16:creationId xmlns:a16="http://schemas.microsoft.com/office/drawing/2014/main" id="{9151A421-2E62-E04D-9E99-29AED01F159A}"/>
              </a:ext>
            </a:extLst>
          </p:cNvPr>
          <p:cNvSpPr/>
          <p:nvPr/>
        </p:nvSpPr>
        <p:spPr>
          <a:xfrm>
            <a:off x="-125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0"/>
                  <a:alpha val="40000"/>
                </a:schemeClr>
              </a:gs>
              <a:gs pos="100000">
                <a:srgbClr val="002060"/>
              </a:gs>
            </a:gsLst>
            <a:lin ang="27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none" strike="noStrike" cap="none">
              <a:solidFill>
                <a:schemeClr val="lt1"/>
              </a:solidFill>
              <a:latin typeface="Sailec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5347375" y="4456150"/>
            <a:ext cx="6844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6526306" y="4379950"/>
            <a:ext cx="4959744" cy="17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dirty="0">
                <a:solidFill>
                  <a:srgbClr val="FFFFFF"/>
                </a:solidFill>
                <a:latin typeface="Sailec Medium" pitchFamily="2" charset="77"/>
                <a:ea typeface="Montserrat Medium"/>
                <a:cs typeface="Montserrat Medium"/>
                <a:sym typeface="Montserrat Medium"/>
              </a:rPr>
              <a:t>Oscar Chavez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>
                <a:solidFill>
                  <a:srgbClr val="FFFFFF"/>
                </a:solidFill>
                <a:latin typeface="Sailec Medium" pitchFamily="2" charset="77"/>
                <a:ea typeface="Montserrat Medium"/>
                <a:cs typeface="Montserrat Medium"/>
                <a:sym typeface="Montserrat Medium"/>
              </a:rPr>
              <a:t>CTO @ VR3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 dirty="0">
                <a:solidFill>
                  <a:srgbClr val="FFFFFF"/>
                </a:solidFill>
                <a:latin typeface="Sailec Medium" pitchFamily="2" charset="77"/>
                <a:ea typeface="Montserrat Medium"/>
                <a:cs typeface="Montserrat Medium"/>
                <a:sym typeface="Montserrat Medium"/>
              </a:rPr>
              <a:t>oscar@vr3.io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u="sng" dirty="0">
                <a:solidFill>
                  <a:srgbClr val="FFFFFF"/>
                </a:solidFill>
                <a:latin typeface="Sailec Medium" pitchFamily="2" charset="77"/>
                <a:ea typeface="Montserrat Medium"/>
                <a:cs typeface="Montserrat Medium"/>
                <a:sym typeface="Montserrat Medium"/>
                <a:hlinkClick r:id="rId4"/>
              </a:rPr>
              <a:t>@</a:t>
            </a:r>
            <a:r>
              <a:rPr lang="fr-FR" sz="2400" u="sng" dirty="0" err="1">
                <a:solidFill>
                  <a:srgbClr val="FFFFFF"/>
                </a:solidFill>
                <a:latin typeface="Sailec Medium" pitchFamily="2" charset="77"/>
                <a:ea typeface="Montserrat Medium"/>
                <a:cs typeface="Montserrat Medium"/>
                <a:sym typeface="Montserrat Medium"/>
                <a:hlinkClick r:id="rId4"/>
              </a:rPr>
              <a:t>oschvr</a:t>
            </a:r>
            <a:endParaRPr sz="2400" dirty="0">
              <a:solidFill>
                <a:srgbClr val="FFFFFF"/>
              </a:solidFill>
              <a:latin typeface="Sailec Medium" pitchFamily="2" charset="77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07" name="Shape 207"/>
          <p:cNvCxnSpPr/>
          <p:nvPr/>
        </p:nvCxnSpPr>
        <p:spPr>
          <a:xfrm>
            <a:off x="1972575" y="4182725"/>
            <a:ext cx="9463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hape 204">
            <a:extLst>
              <a:ext uri="{FF2B5EF4-FFF2-40B4-BE49-F238E27FC236}">
                <a16:creationId xmlns:a16="http://schemas.microsoft.com/office/drawing/2014/main" id="{B8482364-D2CC-824F-9171-FEDE54D8E876}"/>
              </a:ext>
            </a:extLst>
          </p:cNvPr>
          <p:cNvSpPr txBox="1"/>
          <p:nvPr/>
        </p:nvSpPr>
        <p:spPr>
          <a:xfrm>
            <a:off x="559908" y="5291326"/>
            <a:ext cx="2411892" cy="1109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VR3</a:t>
            </a:r>
            <a:endParaRPr sz="60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9A7D29-C04E-864F-B0AF-B144B4E954FC}"/>
              </a:ext>
            </a:extLst>
          </p:cNvPr>
          <p:cNvSpPr/>
          <p:nvPr/>
        </p:nvSpPr>
        <p:spPr>
          <a:xfrm>
            <a:off x="10325155" y="499646"/>
            <a:ext cx="1160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fr-FR" sz="1600" dirty="0" err="1">
                <a:solidFill>
                  <a:srgbClr val="FFFFFF"/>
                </a:solidFill>
                <a:latin typeface="Sailec" pitchFamily="2" charset="77"/>
                <a:ea typeface="Montserrat Light"/>
                <a:cs typeface="Montserrat Light"/>
                <a:sym typeface="Montserrat Light"/>
              </a:rPr>
              <a:t>Abril</a:t>
            </a:r>
            <a:r>
              <a:rPr lang="fr-FR" sz="1600" dirty="0">
                <a:solidFill>
                  <a:srgbClr val="FFFFFF"/>
                </a:solidFill>
                <a:latin typeface="Sailec" pitchFamily="2" charset="77"/>
                <a:ea typeface="Montserrat Light"/>
                <a:cs typeface="Montserrat Light"/>
                <a:sym typeface="Montserrat Light"/>
              </a:rPr>
              <a:t>/2019</a:t>
            </a:r>
          </a:p>
        </p:txBody>
      </p:sp>
    </p:spTree>
    <p:extLst>
      <p:ext uri="{BB962C8B-B14F-4D97-AF65-F5344CB8AC3E}">
        <p14:creationId xmlns:p14="http://schemas.microsoft.com/office/powerpoint/2010/main" val="1766955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47375" y="4456150"/>
            <a:ext cx="6844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04">
            <a:extLst>
              <a:ext uri="{FF2B5EF4-FFF2-40B4-BE49-F238E27FC236}">
                <a16:creationId xmlns:a16="http://schemas.microsoft.com/office/drawing/2014/main" id="{9843AC95-E45A-CF4C-8986-6AE9670B64AE}"/>
              </a:ext>
            </a:extLst>
          </p:cNvPr>
          <p:cNvSpPr txBox="1"/>
          <p:nvPr/>
        </p:nvSpPr>
        <p:spPr>
          <a:xfrm>
            <a:off x="579786" y="1327290"/>
            <a:ext cx="11078814" cy="43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Smart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Contracts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Solidity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¿Por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usar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Blockchain?</a:t>
            </a:r>
            <a:b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</a:br>
            <a:endParaRPr lang="en-US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Conclusión</a:t>
            </a:r>
            <a:endParaRPr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2000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5347375" y="4456150"/>
            <a:ext cx="68445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204">
            <a:extLst>
              <a:ext uri="{FF2B5EF4-FFF2-40B4-BE49-F238E27FC236}">
                <a16:creationId xmlns:a16="http://schemas.microsoft.com/office/drawing/2014/main" id="{9843AC95-E45A-CF4C-8986-6AE9670B64AE}"/>
              </a:ext>
            </a:extLst>
          </p:cNvPr>
          <p:cNvSpPr txBox="1"/>
          <p:nvPr/>
        </p:nvSpPr>
        <p:spPr>
          <a:xfrm>
            <a:off x="579786" y="1327290"/>
            <a:ext cx="11078814" cy="43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Smart 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Contracts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(</a:t>
            </a:r>
            <a:r>
              <a:rPr lang="fr-FR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Solidity</a:t>
            </a:r>
            <a:r>
              <a:rPr lang="fr-FR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endParaRPr lang="fr-FR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¿Por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usar</a:t>
            </a:r>
            <a: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Blockchain?</a:t>
            </a:r>
            <a:br>
              <a:rPr lang="en-US" sz="30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</a:br>
            <a:endParaRPr lang="en-US"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514350" lvl="0" indent="-514350"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30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Conclusión</a:t>
            </a:r>
            <a:endParaRPr sz="30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4F21A1-2644-B44A-A7C4-40A9E030E121}"/>
              </a:ext>
            </a:extLst>
          </p:cNvPr>
          <p:cNvSpPr/>
          <p:nvPr/>
        </p:nvSpPr>
        <p:spPr>
          <a:xfrm flipH="1">
            <a:off x="457200" y="1828800"/>
            <a:ext cx="140098" cy="6096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879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A956BE-4738-194E-8761-EBFE5F45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17776" y="0"/>
            <a:ext cx="16227552" cy="811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9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8A4EBC56-1950-824C-8190-B6E8468A56B3}"/>
              </a:ext>
            </a:extLst>
          </p:cNvPr>
          <p:cNvSpPr txBox="1"/>
          <p:nvPr/>
        </p:nvSpPr>
        <p:spPr>
          <a:xfrm>
            <a:off x="457200" y="1066800"/>
            <a:ext cx="11466676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5720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fr-FR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Es </a:t>
            </a:r>
            <a:r>
              <a:rPr lang="fr-FR" sz="26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una</a:t>
            </a:r>
            <a:r>
              <a:rPr lang="fr-FR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sz="26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estructura</a:t>
            </a:r>
            <a:r>
              <a:rPr lang="fr-FR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de </a:t>
            </a:r>
            <a:r>
              <a:rPr lang="fr-FR" sz="26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datos</a:t>
            </a:r>
            <a:r>
              <a:rPr lang="fr-FR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sz="26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decentralizada</a:t>
            </a:r>
            <a:r>
              <a:rPr lang="fr-FR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sz="1800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(</a:t>
            </a:r>
            <a:r>
              <a:rPr lang="fr-FR" sz="1800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Cadena</a:t>
            </a:r>
            <a:r>
              <a:rPr lang="fr-FR" sz="1800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de bloques)</a:t>
            </a:r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fr-FR" sz="2600" dirty="0">
              <a:solidFill>
                <a:schemeClr val="bg1">
                  <a:lumMod val="6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457200" lvl="0" indent="-457200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n-US" sz="26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Usa</a:t>
            </a:r>
            <a:r>
              <a:rPr lang="en-US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el </a:t>
            </a:r>
            <a:r>
              <a:rPr lang="en-US" sz="26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 (ETH)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(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Criptomoneda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)</a:t>
            </a:r>
            <a:endParaRPr lang="en-US" sz="2600" b="1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1">
              <a:buClr>
                <a:schemeClr val="tx2">
                  <a:lumMod val="25000"/>
                </a:schemeClr>
              </a:buClr>
            </a:pPr>
            <a:r>
              <a:rPr lang="en-US" sz="26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&gt; </a:t>
            </a:r>
            <a:r>
              <a:rPr lang="en-US" sz="2600" dirty="0" err="1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Divisa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n-US" sz="2600" dirty="0" err="1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nativa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</a:p>
          <a:p>
            <a:pPr lvl="1">
              <a:buClr>
                <a:schemeClr val="tx2">
                  <a:lumMod val="25000"/>
                </a:schemeClr>
              </a:buClr>
            </a:pP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	&gt; Base de </a:t>
            </a:r>
            <a:r>
              <a:rPr lang="en-US" sz="2600" dirty="0" err="1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sistema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de valor y </a:t>
            </a:r>
            <a:r>
              <a:rPr lang="en-US" sz="2600" dirty="0" err="1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transferencia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.</a:t>
            </a:r>
            <a:endParaRPr lang="fr-FR" sz="2600" dirty="0">
              <a:solidFill>
                <a:schemeClr val="tx2">
                  <a:lumMod val="50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endParaRPr lang="fr-FR" sz="26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fr-FR" sz="2600" i="1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Trustless</a:t>
            </a:r>
            <a:r>
              <a:rPr lang="fr-FR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: No </a:t>
            </a:r>
            <a:r>
              <a:rPr lang="fr-FR" sz="26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hay</a:t>
            </a:r>
            <a:r>
              <a:rPr lang="fr-FR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sz="26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necesidad</a:t>
            </a:r>
            <a:r>
              <a:rPr lang="fr-FR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de un </a:t>
            </a:r>
            <a:r>
              <a:rPr lang="fr-FR" sz="26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tercero</a:t>
            </a:r>
            <a:r>
              <a:rPr lang="fr-FR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.</a:t>
            </a:r>
            <a:br>
              <a:rPr lang="en-US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</a:br>
            <a:endParaRPr lang="en-US" sz="26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n-US" sz="26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Bitcoin 2.0 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(?)</a:t>
            </a:r>
            <a:endParaRPr sz="2600" dirty="0">
              <a:solidFill>
                <a:schemeClr val="bg1">
                  <a:lumMod val="8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48A09E-83B2-5643-A47C-2EECB1EB7F1B}"/>
              </a:ext>
            </a:extLst>
          </p:cNvPr>
          <p:cNvSpPr/>
          <p:nvPr/>
        </p:nvSpPr>
        <p:spPr>
          <a:xfrm>
            <a:off x="5638800" y="304800"/>
            <a:ext cx="6296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¿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0721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4">
            <a:extLst>
              <a:ext uri="{FF2B5EF4-FFF2-40B4-BE49-F238E27FC236}">
                <a16:creationId xmlns:a16="http://schemas.microsoft.com/office/drawing/2014/main" id="{8A4EBC56-1950-824C-8190-B6E8468A56B3}"/>
              </a:ext>
            </a:extLst>
          </p:cNvPr>
          <p:cNvSpPr txBox="1"/>
          <p:nvPr/>
        </p:nvSpPr>
        <p:spPr>
          <a:xfrm>
            <a:off x="902213" y="1295400"/>
            <a:ext cx="10424251" cy="438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r>
              <a:rPr lang="es-ES" sz="2800" u="sng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es: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457200" lvl="0" indent="-457200" algn="just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Una plataforma </a:t>
            </a:r>
            <a:r>
              <a:rPr lang="es-E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descentralizada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</a:p>
          <a:p>
            <a:pPr marL="463550" lvl="0" algn="just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que ejecuta </a:t>
            </a:r>
            <a:r>
              <a:rPr lang="es-ES" sz="2800" b="1" dirty="0">
                <a:solidFill>
                  <a:schemeClr val="accent6">
                    <a:lumMod val="7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 inteligentes</a:t>
            </a:r>
            <a:r>
              <a:rPr lang="es-ES" sz="2800" b="1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.</a:t>
            </a: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342900" lvl="0" indent="-342900" algn="just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457200" lvl="0" indent="-457200" algn="just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Una maquina que </a:t>
            </a:r>
            <a:r>
              <a:rPr lang="es-ES" sz="2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depende de transacciones </a:t>
            </a:r>
          </a:p>
          <a:p>
            <a:pPr marL="463550" lvl="0" algn="just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para moverse entre estados.</a:t>
            </a:r>
          </a:p>
          <a:p>
            <a:pPr marL="457200" lvl="0" indent="-457200" algn="just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  <a:p>
            <a:pPr marL="457200" indent="-457200" algn="just">
              <a:buClr>
                <a:schemeClr val="tx2">
                  <a:lumMod val="25000"/>
                </a:schemeClr>
              </a:buClr>
              <a:buFont typeface="Wingdings" pitchFamily="2" charset="2"/>
              <a:buChar char="§"/>
            </a:pP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Una </a:t>
            </a:r>
            <a:r>
              <a:rPr lang="es-ES" sz="2800" dirty="0" err="1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blockchain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es-ES" sz="2800" b="1" dirty="0">
                <a:solidFill>
                  <a:schemeClr val="accent2"/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basada en cuentas</a:t>
            </a:r>
            <a:r>
              <a:rPr lang="es-ES" sz="2800" dirty="0">
                <a:solidFill>
                  <a:schemeClr val="tx2">
                    <a:lumMod val="2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.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tx2">
                  <a:lumMod val="25000"/>
                </a:schemeClr>
              </a:buClr>
            </a:pPr>
            <a:endParaRPr lang="es-ES" sz="2800" dirty="0">
              <a:solidFill>
                <a:schemeClr val="tx2">
                  <a:lumMod val="25000"/>
                </a:schemeClr>
              </a:solidFill>
              <a:latin typeface="Sailec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E024EB-54A2-EB40-850A-6A192CE64388}"/>
              </a:ext>
            </a:extLst>
          </p:cNvPr>
          <p:cNvSpPr/>
          <p:nvPr/>
        </p:nvSpPr>
        <p:spPr>
          <a:xfrm>
            <a:off x="5638800" y="304800"/>
            <a:ext cx="62969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chemeClr val="tx2">
                  <a:lumMod val="25000"/>
                </a:schemeClr>
              </a:buClr>
            </a:pP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Introducción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a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y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Contratos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Inteligentes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  |   ¿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Qué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 es </a:t>
            </a:r>
            <a:r>
              <a:rPr lang="fr-FR" dirty="0" err="1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Ethereum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Sailec" pitchFamily="2" charset="77"/>
                <a:ea typeface="Montserrat"/>
                <a:cs typeface="Montserrat"/>
                <a:sym typeface="Montserra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8512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RIPTX">
      <a:dk1>
        <a:srgbClr val="021C28"/>
      </a:dk1>
      <a:lt1>
        <a:srgbClr val="FFFFFF"/>
      </a:lt1>
      <a:dk2>
        <a:srgbClr val="021C28"/>
      </a:dk2>
      <a:lt2>
        <a:srgbClr val="F7F7F9"/>
      </a:lt2>
      <a:accent1>
        <a:srgbClr val="093953"/>
      </a:accent1>
      <a:accent2>
        <a:srgbClr val="067C89"/>
      </a:accent2>
      <a:accent3>
        <a:srgbClr val="FF5A5E"/>
      </a:accent3>
      <a:accent4>
        <a:srgbClr val="C71C24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11577</TotalTime>
  <Words>1228</Words>
  <Application>Microsoft Macintosh PowerPoint</Application>
  <PresentationFormat>Widescreen</PresentationFormat>
  <Paragraphs>318</Paragraphs>
  <Slides>44</Slides>
  <Notes>44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Calibri</vt:lpstr>
      <vt:lpstr>Wingdings</vt:lpstr>
      <vt:lpstr>Montserrat</vt:lpstr>
      <vt:lpstr>Montserrat Light</vt:lpstr>
      <vt:lpstr>Sailec</vt:lpstr>
      <vt:lpstr>Sailec-Thin</vt:lpstr>
      <vt:lpstr>Arial</vt:lpstr>
      <vt:lpstr>Montserrat Medium</vt:lpstr>
      <vt:lpstr>Montserrat ExtraLight</vt:lpstr>
      <vt:lpstr>Helvetica Neue Light</vt:lpstr>
      <vt:lpstr>Sailec-Light</vt:lpstr>
      <vt:lpstr>Sailec Medium</vt:lpstr>
      <vt:lpstr>Sailec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145</cp:revision>
  <cp:lastPrinted>2018-07-31T16:24:33Z</cp:lastPrinted>
  <dcterms:modified xsi:type="dcterms:W3CDTF">2019-04-05T06:36:51Z</dcterms:modified>
</cp:coreProperties>
</file>